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8" r:id="rId3"/>
    <p:sldId id="260" r:id="rId4"/>
    <p:sldId id="262" r:id="rId5"/>
    <p:sldId id="264" r:id="rId6"/>
    <p:sldId id="266" r:id="rId7"/>
    <p:sldId id="268" r:id="rId8"/>
    <p:sldId id="270" r:id="rId9"/>
    <p:sldId id="272" r:id="rId10"/>
    <p:sldId id="274" r:id="rId11"/>
    <p:sldId id="276" r:id="rId12"/>
    <p:sldId id="278" r:id="rId13"/>
    <p:sldId id="280" r:id="rId14"/>
    <p:sldId id="282" r:id="rId15"/>
    <p:sldId id="283" r:id="rId16"/>
    <p:sldId id="285" r:id="rId17"/>
    <p:sldId id="287" r:id="rId18"/>
    <p:sldId id="289" r:id="rId19"/>
    <p:sldId id="291" r:id="rId20"/>
    <p:sldId id="293" r:id="rId21"/>
    <p:sldId id="295" r:id="rId22"/>
    <p:sldId id="298" r:id="rId23"/>
    <p:sldId id="297" r:id="rId24"/>
    <p:sldId id="299" r:id="rId2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4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6BC9E57F-06BF-4793-922C-F034DA9497AA}" type="datetimeFigureOut">
              <a:rPr lang="es-CO" smtClean="0"/>
              <a:pPr/>
              <a:t>25/10/2012</a:t>
            </a:fld>
            <a:endParaRPr lang="es-CO"/>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CO"/>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235988F7-A031-40CB-816D-66B88585344A}"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6BC9E57F-06BF-4793-922C-F034DA9497AA}" type="datetimeFigureOut">
              <a:rPr lang="es-CO" smtClean="0"/>
              <a:pPr/>
              <a:t>25/10/2012</a:t>
            </a:fld>
            <a:endParaRPr lang="es-CO"/>
          </a:p>
        </p:txBody>
      </p:sp>
      <p:sp>
        <p:nvSpPr>
          <p:cNvPr id="3" name="2 Marcador de pie de página"/>
          <p:cNvSpPr>
            <a:spLocks noGrp="1"/>
          </p:cNvSpPr>
          <p:nvPr>
            <p:ph type="ftr" sz="quarter" idx="11"/>
          </p:nvPr>
        </p:nvSpPr>
        <p:spPr/>
        <p:txBody>
          <a:bodyPr/>
          <a:lstStyle>
            <a:extLst/>
          </a:lstStyle>
          <a:p>
            <a:endParaRPr lang="es-CO"/>
          </a:p>
        </p:txBody>
      </p:sp>
      <p:sp>
        <p:nvSpPr>
          <p:cNvPr id="4" name="3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6BC9E57F-06BF-4793-922C-F034DA9497AA}" type="datetimeFigureOut">
              <a:rPr lang="es-CO" smtClean="0"/>
              <a:pPr/>
              <a:t>25/10/2012</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235988F7-A031-40CB-816D-66B88585344A}" type="slidenum">
              <a:rPr lang="es-CO" smtClean="0"/>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6BC9E57F-06BF-4793-922C-F034DA9497AA}" type="datetimeFigureOut">
              <a:rPr lang="es-CO" smtClean="0"/>
              <a:pPr/>
              <a:t>25/10/2012</a:t>
            </a:fld>
            <a:endParaRPr lang="es-CO"/>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CO"/>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235988F7-A031-40CB-816D-66B88585344A}" type="slidenum">
              <a:rPr lang="es-CO" smtClean="0"/>
              <a:pPr/>
              <a:t>‹Nº›</a:t>
            </a:fld>
            <a:endParaRPr lang="es-CO"/>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BC9E57F-06BF-4793-922C-F034DA9497AA}" type="datetimeFigureOut">
              <a:rPr lang="es-CO" smtClean="0"/>
              <a:pPr/>
              <a:t>25/10/2012</a:t>
            </a:fld>
            <a:endParaRPr lang="es-CO"/>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CO"/>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35988F7-A031-40CB-816D-66B88585344A}"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823071"/>
            <a:ext cx="7772400" cy="1470025"/>
          </a:xfrm>
        </p:spPr>
        <p:txBody>
          <a:bodyPr>
            <a:normAutofit fontScale="90000"/>
          </a:bodyPr>
          <a:lstStyle/>
          <a:p>
            <a:r>
              <a:rPr lang="es-CO" dirty="0" smtClean="0"/>
              <a:t>PROCESO DE MODERNIZACION Y CERTIFICACION DE LA OFICINA DE CALIDAD</a:t>
            </a:r>
            <a:endParaRPr lang="es-CO" dirty="0"/>
          </a:p>
        </p:txBody>
      </p:sp>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Subtítulo"/>
          <p:cNvSpPr>
            <a:spLocks noGrp="1"/>
          </p:cNvSpPr>
          <p:nvPr>
            <p:ph type="subTitle" idx="1"/>
          </p:nvPr>
        </p:nvSpPr>
        <p:spPr>
          <a:xfrm>
            <a:off x="211410" y="1351401"/>
            <a:ext cx="8753077" cy="565431"/>
          </a:xfrm>
        </p:spPr>
        <p:txBody>
          <a:bodyPr>
            <a:noAutofit/>
          </a:bodyPr>
          <a:lstStyle/>
          <a:p>
            <a:pPr algn="l"/>
            <a:r>
              <a:rPr lang="es-CO" sz="2400" dirty="0" smtClean="0"/>
              <a:t>D02. GARANTIZAR EL MEJORAMIENTO CONTINUO DE LAS INSTITUCIONES EDUCATIVA</a:t>
            </a:r>
            <a:endParaRPr lang="es-CO" sz="2400" dirty="0"/>
          </a:p>
        </p:txBody>
      </p:sp>
      <p:graphicFrame>
        <p:nvGraphicFramePr>
          <p:cNvPr id="7" name="6 Tabla"/>
          <p:cNvGraphicFramePr>
            <a:graphicFrameLocks noGrp="1"/>
          </p:cNvGraphicFramePr>
          <p:nvPr/>
        </p:nvGraphicFramePr>
        <p:xfrm>
          <a:off x="251520" y="2132856"/>
          <a:ext cx="8712968" cy="4464499"/>
        </p:xfrm>
        <a:graphic>
          <a:graphicData uri="http://schemas.openxmlformats.org/drawingml/2006/table">
            <a:tbl>
              <a:tblPr/>
              <a:tblGrid>
                <a:gridCol w="5004488"/>
                <a:gridCol w="3708480"/>
              </a:tblGrid>
              <a:tr h="297633">
                <a:tc rowSpan="9">
                  <a:txBody>
                    <a:bodyPr/>
                    <a:lstStyle/>
                    <a:p>
                      <a:pPr algn="ctr" fontAlgn="ctr"/>
                      <a:r>
                        <a:rPr lang="es-CO" sz="900" b="1" i="0" u="none" strike="noStrike" dirty="0">
                          <a:solidFill>
                            <a:srgbClr val="000000"/>
                          </a:solidFill>
                          <a:latin typeface="Calibri"/>
                        </a:rPr>
                        <a:t>D02.07. GESTIONAR EL USO Y LA APROPIACIÓN DE MEDIOS Y </a:t>
                      </a:r>
                      <a:br>
                        <a:rPr lang="es-CO" sz="900" b="1" i="0" u="none" strike="noStrike" dirty="0">
                          <a:solidFill>
                            <a:srgbClr val="000000"/>
                          </a:solidFill>
                          <a:latin typeface="Calibri"/>
                        </a:rPr>
                      </a:br>
                      <a:r>
                        <a:rPr lang="es-CO" sz="900" b="1" i="0" u="none" strike="noStrike" dirty="0">
                          <a:solidFill>
                            <a:srgbClr val="000000"/>
                          </a:solidFill>
                          <a:latin typeface="Calibri"/>
                        </a:rPr>
                        <a:t>TECNOLOGÍAS DE INFORMACIÓN Y COMUNICACIÓN - TIC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1. Diagnostisco de nesesidades de infraestructura y capacitacion de medios educativos.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7633">
                <a:tc vMerge="1">
                  <a:txBody>
                    <a:bodyPr/>
                    <a:lstStyle/>
                    <a:p>
                      <a:endParaRPr lang="es-CO"/>
                    </a:p>
                  </a:txBody>
                  <a:tcPr/>
                </a:tc>
                <a:tc>
                  <a:txBody>
                    <a:bodyPr/>
                    <a:lstStyle/>
                    <a:p>
                      <a:pPr algn="l" fontAlgn="b"/>
                      <a:r>
                        <a:rPr lang="es-CO" sz="900" b="0" i="0" u="none" strike="noStrike">
                          <a:solidFill>
                            <a:srgbClr val="000000"/>
                          </a:solidFill>
                          <a:latin typeface="Calibri"/>
                        </a:rPr>
                        <a:t>2. Analisis de interpretacion del diagnostico de ingfraestructura de cada 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446449">
                <a:tc vMerge="1">
                  <a:txBody>
                    <a:bodyPr/>
                    <a:lstStyle/>
                    <a:p>
                      <a:endParaRPr lang="es-CO"/>
                    </a:p>
                  </a:txBody>
                  <a:tcPr/>
                </a:tc>
                <a:tc>
                  <a:txBody>
                    <a:bodyPr/>
                    <a:lstStyle/>
                    <a:p>
                      <a:pPr algn="l" fontAlgn="b"/>
                      <a:r>
                        <a:rPr lang="es-CO" sz="900" b="0" i="0" u="none" strike="noStrike">
                          <a:solidFill>
                            <a:srgbClr val="000000"/>
                          </a:solidFill>
                          <a:latin typeface="Calibri"/>
                        </a:rPr>
                        <a:t>3. Verificacion De solicitudes de infraestructura y medios por parte de las IE, guardar copia de solicitud en medio fisico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7633">
                <a:tc vMerge="1">
                  <a:txBody>
                    <a:bodyPr/>
                    <a:lstStyle/>
                    <a:p>
                      <a:endParaRPr lang="es-CO"/>
                    </a:p>
                  </a:txBody>
                  <a:tcPr/>
                </a:tc>
                <a:tc>
                  <a:txBody>
                    <a:bodyPr/>
                    <a:lstStyle/>
                    <a:p>
                      <a:pPr algn="l" fontAlgn="b"/>
                      <a:r>
                        <a:rPr lang="es-CO" sz="900" b="0" i="0" u="none" strike="noStrike">
                          <a:solidFill>
                            <a:srgbClr val="000000"/>
                          </a:solidFill>
                          <a:latin typeface="Calibri"/>
                        </a:rPr>
                        <a:t>4. Verificar frente a los planes y presupuestos de la secretaria las respuesta que se le da a l solicitud.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7633">
                <a:tc vMerge="1">
                  <a:txBody>
                    <a:bodyPr/>
                    <a:lstStyle/>
                    <a:p>
                      <a:endParaRPr lang="es-CO"/>
                    </a:p>
                  </a:txBody>
                  <a:tcPr/>
                </a:tc>
                <a:tc>
                  <a:txBody>
                    <a:bodyPr/>
                    <a:lstStyle/>
                    <a:p>
                      <a:pPr algn="l" fontAlgn="b"/>
                      <a:r>
                        <a:rPr lang="es-CO" sz="900" b="0" i="0" u="none" strike="noStrike">
                          <a:solidFill>
                            <a:srgbClr val="000000"/>
                          </a:solidFill>
                          <a:latin typeface="Calibri"/>
                        </a:rPr>
                        <a:t>5. Se definir las politicas para promocion y uso de l ainfraestructura institucional.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446449">
                <a:tc vMerge="1">
                  <a:txBody>
                    <a:bodyPr/>
                    <a:lstStyle/>
                    <a:p>
                      <a:endParaRPr lang="es-CO"/>
                    </a:p>
                  </a:txBody>
                  <a:tcPr/>
                </a:tc>
                <a:tc>
                  <a:txBody>
                    <a:bodyPr/>
                    <a:lstStyle/>
                    <a:p>
                      <a:pPr algn="l" fontAlgn="t"/>
                      <a:r>
                        <a:rPr lang="es-CO" sz="900" b="0" i="0" u="none" strike="noStrike">
                          <a:solidFill>
                            <a:srgbClr val="000000"/>
                          </a:solidFill>
                          <a:latin typeface="Calibri"/>
                        </a:rPr>
                        <a:t>4. Promocion y uso adecuado de la infraestrucutra institucional, se levanta actas de recomendación e instalacion de infraestructura.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7633">
                <a:tc vMerge="1">
                  <a:txBody>
                    <a:bodyPr/>
                    <a:lstStyle/>
                    <a:p>
                      <a:endParaRPr lang="es-CO"/>
                    </a:p>
                  </a:txBody>
                  <a:tcPr/>
                </a:tc>
                <a:tc>
                  <a:txBody>
                    <a:bodyPr/>
                    <a:lstStyle/>
                    <a:p>
                      <a:pPr algn="l" fontAlgn="b"/>
                      <a:r>
                        <a:rPr lang="es-CO" sz="900" b="0" i="0" u="none" strike="noStrike">
                          <a:solidFill>
                            <a:srgbClr val="000000"/>
                          </a:solidFill>
                          <a:latin typeface="Calibri"/>
                        </a:rPr>
                        <a:t>4. Seguimiento de control de uso de infraestructura, Actas de seguimiento.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5. Habilitar PMI de los 23 establecimientos capacitados.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7633">
                <a:tc vMerge="1">
                  <a:txBody>
                    <a:bodyPr/>
                    <a:lstStyle/>
                    <a:p>
                      <a:endParaRPr lang="es-CO"/>
                    </a:p>
                  </a:txBody>
                  <a:tcPr/>
                </a:tc>
                <a:tc>
                  <a:txBody>
                    <a:bodyPr/>
                    <a:lstStyle/>
                    <a:p>
                      <a:pPr algn="l" fontAlgn="b"/>
                      <a:r>
                        <a:rPr lang="es-CO" sz="900" b="0" i="0" u="none" strike="noStrike">
                          <a:solidFill>
                            <a:srgbClr val="000000"/>
                          </a:solidFill>
                          <a:latin typeface="Calibri"/>
                        </a:rPr>
                        <a:t>6. Recopilar informacion de las herramientas de capturas PEI Y PMI en excel.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rowSpan="10">
                  <a:txBody>
                    <a:bodyPr/>
                    <a:lstStyle/>
                    <a:p>
                      <a:pPr algn="ctr" fontAlgn="ctr"/>
                      <a:r>
                        <a:rPr lang="es-CO" sz="900" b="1" i="0" u="none" strike="noStrike">
                          <a:solidFill>
                            <a:srgbClr val="000000"/>
                          </a:solidFill>
                          <a:latin typeface="Calibri"/>
                        </a:rPr>
                        <a:t>D02.08. FORTALECIMIENTO DE EXPERIENCIAS SIGNIFICATIVAS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1. Diligenciar registro de experiencias significativas por 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7633">
                <a:tc vMerge="1">
                  <a:txBody>
                    <a:bodyPr/>
                    <a:lstStyle/>
                    <a:p>
                      <a:endParaRPr lang="es-CO"/>
                    </a:p>
                  </a:txBody>
                  <a:tcPr/>
                </a:tc>
                <a:tc>
                  <a:txBody>
                    <a:bodyPr/>
                    <a:lstStyle/>
                    <a:p>
                      <a:pPr algn="l" fontAlgn="b"/>
                      <a:r>
                        <a:rPr lang="es-CO" sz="900" b="0" i="0" u="none" strike="noStrike">
                          <a:solidFill>
                            <a:srgbClr val="000000"/>
                          </a:solidFill>
                          <a:latin typeface="Calibri"/>
                        </a:rPr>
                        <a:t>2. Inscribir la experiencias significativas en el portal de colombia aprende.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9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8817">
                <a:tc vMerge="1">
                  <a:txBody>
                    <a:bodyPr/>
                    <a:lstStyle/>
                    <a:p>
                      <a:endParaRPr lang="es-CO"/>
                    </a:p>
                  </a:txBody>
                  <a:tcPr/>
                </a:tc>
                <a:tc>
                  <a:txBody>
                    <a:bodyPr/>
                    <a:lstStyle/>
                    <a:p>
                      <a:pPr algn="l" fontAlgn="b"/>
                      <a:r>
                        <a:rPr lang="es-CO" sz="8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Subtítulo"/>
          <p:cNvSpPr>
            <a:spLocks noGrp="1"/>
          </p:cNvSpPr>
          <p:nvPr>
            <p:ph type="subTitle" idx="1"/>
          </p:nvPr>
        </p:nvSpPr>
        <p:spPr>
          <a:xfrm>
            <a:off x="211410" y="1567425"/>
            <a:ext cx="8753077" cy="2149607"/>
          </a:xfrm>
        </p:spPr>
        <p:txBody>
          <a:bodyPr>
            <a:noAutofit/>
          </a:bodyPr>
          <a:lstStyle/>
          <a:p>
            <a:pPr algn="l"/>
            <a:r>
              <a:rPr lang="es-CO" sz="2400" dirty="0" smtClean="0"/>
              <a:t>Este plan de acción trae aparejada la necesidad de organizar un archivo digital y físico para la Oficina de Calidad, utilizando para ello el mapa educativo del Municipio de Sincelejo</a:t>
            </a:r>
            <a:endParaRPr lang="es-CO"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pic>
        <p:nvPicPr>
          <p:cNvPr id="7" name="6 Imagen" descr="ORGANIZACION DE ARCHIVOS.jpg"/>
          <p:cNvPicPr>
            <a:picLocks noChangeAspect="1"/>
          </p:cNvPicPr>
          <p:nvPr/>
        </p:nvPicPr>
        <p:blipFill>
          <a:blip r:embed="rId3" cstate="print"/>
          <a:stretch>
            <a:fillRect/>
          </a:stretch>
        </p:blipFill>
        <p:spPr>
          <a:xfrm>
            <a:off x="1331640" y="1484784"/>
            <a:ext cx="6525661" cy="525891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pic>
        <p:nvPicPr>
          <p:cNvPr id="4" name="3 Imagen" descr="ARCHIVADOR 2.jpg"/>
          <p:cNvPicPr>
            <a:picLocks noChangeAspect="1"/>
          </p:cNvPicPr>
          <p:nvPr/>
        </p:nvPicPr>
        <p:blipFill>
          <a:blip r:embed="rId3" cstate="print"/>
          <a:stretch>
            <a:fillRect/>
          </a:stretch>
        </p:blipFill>
        <p:spPr>
          <a:xfrm>
            <a:off x="285720" y="1568188"/>
            <a:ext cx="8680236" cy="407539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6" name="5 Rectángulo"/>
          <p:cNvSpPr/>
          <p:nvPr/>
        </p:nvSpPr>
        <p:spPr>
          <a:xfrm>
            <a:off x="251520" y="1484784"/>
            <a:ext cx="8568952" cy="1477328"/>
          </a:xfrm>
          <a:prstGeom prst="rect">
            <a:avLst/>
          </a:prstGeom>
        </p:spPr>
        <p:txBody>
          <a:bodyPr wrap="square">
            <a:spAutoFit/>
          </a:bodyPr>
          <a:lstStyle/>
          <a:p>
            <a:pPr algn="just"/>
            <a:r>
              <a:rPr lang="es-CO" dirty="0" smtClean="0"/>
              <a:t>Lo anterior permitió </a:t>
            </a:r>
            <a:r>
              <a:rPr lang="es-CO" dirty="0"/>
              <a:t>clasificar la información </a:t>
            </a:r>
            <a:r>
              <a:rPr lang="es-CO" dirty="0" smtClean="0"/>
              <a:t>digital </a:t>
            </a:r>
            <a:r>
              <a:rPr lang="es-CO" dirty="0"/>
              <a:t>y físicamente por cada uno de los procesos y subprocesos  referenciados, con lo cual se pone a tono a las instituciones educativas oficiales del municipio con la estructura organizativa de la Secretaría de Educación y específicamente con el área de calidad educativa.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7" name="1 Título"/>
          <p:cNvSpPr>
            <a:spLocks noGrp="1"/>
          </p:cNvSpPr>
          <p:nvPr>
            <p:ph type="ctrTitle"/>
          </p:nvPr>
        </p:nvSpPr>
        <p:spPr>
          <a:xfrm>
            <a:off x="156479" y="1340768"/>
            <a:ext cx="8496944" cy="720080"/>
          </a:xfrm>
        </p:spPr>
        <p:txBody>
          <a:bodyPr>
            <a:normAutofit/>
          </a:bodyPr>
          <a:lstStyle/>
          <a:p>
            <a:pPr algn="l"/>
            <a:r>
              <a:rPr lang="es-CO" sz="3600" dirty="0" smtClean="0"/>
              <a:t>¿Cómo planeamos el proceso?</a:t>
            </a:r>
            <a:endParaRPr lang="es-CO" sz="3600" dirty="0"/>
          </a:p>
        </p:txBody>
      </p:sp>
      <p:sp>
        <p:nvSpPr>
          <p:cNvPr id="8" name="7 Rectángulo"/>
          <p:cNvSpPr/>
          <p:nvPr/>
        </p:nvSpPr>
        <p:spPr>
          <a:xfrm>
            <a:off x="179512" y="2222862"/>
            <a:ext cx="8640960" cy="3139321"/>
          </a:xfrm>
          <a:prstGeom prst="rect">
            <a:avLst/>
          </a:prstGeom>
        </p:spPr>
        <p:txBody>
          <a:bodyPr wrap="square">
            <a:spAutoFit/>
          </a:bodyPr>
          <a:lstStyle/>
          <a:p>
            <a:pPr algn="just"/>
            <a:r>
              <a:rPr lang="es-CO" dirty="0"/>
              <a:t>Como resultado del proceso anterior, la Oficina de Calidad Educativa toma como insumo del proceso de planeación el primer subproceso (Gestión de la Evaluación en los Establecimientos Educativos) y fomenta la siguiente política: </a:t>
            </a:r>
            <a:r>
              <a:rPr lang="es-CO" b="1" dirty="0"/>
              <a:t>“</a:t>
            </a:r>
            <a:r>
              <a:rPr lang="es-CO" b="1" i="1" dirty="0"/>
              <a:t>La Evaluación como herramienta de gestión para institucionalizar la cultura del uso de la misma, de tal manera, que permita determinar la ruta de mejoramiento en los establecimientos educativos”</a:t>
            </a:r>
            <a:r>
              <a:rPr lang="es-CO" i="1" dirty="0"/>
              <a:t>.</a:t>
            </a:r>
            <a:r>
              <a:rPr lang="es-CO" dirty="0"/>
              <a:t> Para determinar la ruta de mejoramiento en los establecimientos educativos se parte de el sistema de evaluación escolar, el cual a su vez comprende la evaluación de estudiantes, la autoevaluación institucional y la evaluación de desempeño docente y directivo docente</a:t>
            </a:r>
            <a:r>
              <a:rPr lang="es-CO" dirty="0" smtClean="0"/>
              <a:t>. Tal cual como lo muestra la siguiente diapositiva</a:t>
            </a:r>
            <a:endParaRPr lang="es-C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graphicFrame>
        <p:nvGraphicFramePr>
          <p:cNvPr id="7" name="6 Tabla"/>
          <p:cNvGraphicFramePr>
            <a:graphicFrameLocks noGrp="1"/>
          </p:cNvGraphicFramePr>
          <p:nvPr/>
        </p:nvGraphicFramePr>
        <p:xfrm>
          <a:off x="1907704" y="1484784"/>
          <a:ext cx="5572164" cy="425766"/>
        </p:xfrm>
        <a:graphic>
          <a:graphicData uri="http://schemas.openxmlformats.org/drawingml/2006/table">
            <a:tbl>
              <a:tblPr firstRow="1" bandRow="1">
                <a:tableStyleId>{5C22544A-7EE6-4342-B048-85BDC9FD1C3A}</a:tableStyleId>
              </a:tblPr>
              <a:tblGrid>
                <a:gridCol w="5572164"/>
              </a:tblGrid>
              <a:tr h="425766">
                <a:tc>
                  <a:txBody>
                    <a:bodyPr/>
                    <a:lstStyle/>
                    <a:p>
                      <a:pPr algn="ctr"/>
                      <a:r>
                        <a:rPr lang="es-CO" baseline="0" dirty="0" smtClean="0"/>
                        <a:t>SISTEMA DE EVALUACION ESCOLAR</a:t>
                      </a:r>
                    </a:p>
                  </a:txBody>
                  <a:tcPr>
                    <a:solidFill>
                      <a:srgbClr val="00B050"/>
                    </a:solidFill>
                  </a:tcPr>
                </a:tc>
              </a:tr>
            </a:tbl>
          </a:graphicData>
        </a:graphic>
      </p:graphicFrame>
      <p:sp>
        <p:nvSpPr>
          <p:cNvPr id="8" name="26 Subtítulo"/>
          <p:cNvSpPr>
            <a:spLocks noGrp="1"/>
          </p:cNvSpPr>
          <p:nvPr>
            <p:ph type="subTitle" idx="1"/>
          </p:nvPr>
        </p:nvSpPr>
        <p:spPr>
          <a:xfrm>
            <a:off x="3899801" y="2938056"/>
            <a:ext cx="1309822" cy="285752"/>
          </a:xfrm>
        </p:spPr>
        <p:txBody>
          <a:bodyPr>
            <a:normAutofit fontScale="55000" lnSpcReduction="20000"/>
          </a:bodyPr>
          <a:lstStyle/>
          <a:p>
            <a:endParaRPr lang="es-CO" b="1" dirty="0" smtClean="0">
              <a:solidFill>
                <a:srgbClr val="7030A0"/>
              </a:solidFill>
            </a:endParaRPr>
          </a:p>
          <a:p>
            <a:endParaRPr lang="es-CO" sz="4800" b="1" dirty="0">
              <a:solidFill>
                <a:srgbClr val="7030A0"/>
              </a:solidFill>
            </a:endParaRPr>
          </a:p>
        </p:txBody>
      </p:sp>
      <p:graphicFrame>
        <p:nvGraphicFramePr>
          <p:cNvPr id="9" name="8 Tabla"/>
          <p:cNvGraphicFramePr>
            <a:graphicFrameLocks noGrp="1"/>
          </p:cNvGraphicFramePr>
          <p:nvPr/>
        </p:nvGraphicFramePr>
        <p:xfrm>
          <a:off x="323528" y="2204864"/>
          <a:ext cx="2082907" cy="1224136"/>
        </p:xfrm>
        <a:graphic>
          <a:graphicData uri="http://schemas.openxmlformats.org/drawingml/2006/table">
            <a:tbl>
              <a:tblPr firstRow="1" bandRow="1">
                <a:tableStyleId>{5C22544A-7EE6-4342-B048-85BDC9FD1C3A}</a:tableStyleId>
              </a:tblPr>
              <a:tblGrid>
                <a:gridCol w="2082907"/>
              </a:tblGrid>
              <a:tr h="1224136">
                <a:tc>
                  <a:txBody>
                    <a:bodyPr/>
                    <a:lstStyle/>
                    <a:p>
                      <a:pPr algn="ctr"/>
                      <a:endParaRPr lang="es-CO" dirty="0" smtClean="0"/>
                    </a:p>
                    <a:p>
                      <a:pPr algn="ctr"/>
                      <a:r>
                        <a:rPr lang="es-CO" dirty="0" smtClean="0"/>
                        <a:t>Evaluación de Estudiantes</a:t>
                      </a:r>
                    </a:p>
                  </a:txBody>
                  <a:tcPr>
                    <a:solidFill>
                      <a:srgbClr val="00B050"/>
                    </a:solidFill>
                  </a:tcPr>
                </a:tc>
              </a:tr>
            </a:tbl>
          </a:graphicData>
        </a:graphic>
      </p:graphicFrame>
      <p:sp>
        <p:nvSpPr>
          <p:cNvPr id="10" name="26 Subtítulo"/>
          <p:cNvSpPr txBox="1">
            <a:spLocks/>
          </p:cNvSpPr>
          <p:nvPr/>
        </p:nvSpPr>
        <p:spPr>
          <a:xfrm>
            <a:off x="7158820" y="4577535"/>
            <a:ext cx="1309822" cy="285752"/>
          </a:xfrm>
          <a:prstGeom prst="rect">
            <a:avLst/>
          </a:prstGeom>
        </p:spPr>
        <p:txBody>
          <a:bodyPr vert="horz" lIns="91440" tIns="45720" rIns="91440" bIns="45720" rtlCol="0">
            <a:normAutofit fontScale="47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CO" sz="3200" b="1" i="0" u="none" strike="noStrike" kern="1200" cap="none" spc="0" normalizeH="0" baseline="0" noProof="0" dirty="0">
              <a:ln>
                <a:noFill/>
              </a:ln>
              <a:solidFill>
                <a:srgbClr val="7030A0"/>
              </a:solidFill>
              <a:effectLst/>
              <a:uLnTx/>
              <a:uFillTx/>
              <a:latin typeface="+mn-lt"/>
              <a:ea typeface="+mn-ea"/>
              <a:cs typeface="+mn-cs"/>
            </a:endParaRPr>
          </a:p>
        </p:txBody>
      </p:sp>
      <p:graphicFrame>
        <p:nvGraphicFramePr>
          <p:cNvPr id="11" name="10 Tabla"/>
          <p:cNvGraphicFramePr>
            <a:graphicFrameLocks noGrp="1"/>
          </p:cNvGraphicFramePr>
          <p:nvPr/>
        </p:nvGraphicFramePr>
        <p:xfrm>
          <a:off x="3572098" y="2204864"/>
          <a:ext cx="2082907" cy="1224136"/>
        </p:xfrm>
        <a:graphic>
          <a:graphicData uri="http://schemas.openxmlformats.org/drawingml/2006/table">
            <a:tbl>
              <a:tblPr firstRow="1" bandRow="1">
                <a:tableStyleId>{5C22544A-7EE6-4342-B048-85BDC9FD1C3A}</a:tableStyleId>
              </a:tblPr>
              <a:tblGrid>
                <a:gridCol w="2082907"/>
              </a:tblGrid>
              <a:tr h="1224136">
                <a:tc>
                  <a:txBody>
                    <a:bodyPr/>
                    <a:lstStyle/>
                    <a:p>
                      <a:pPr algn="ctr"/>
                      <a:endParaRPr lang="es-CO" dirty="0" smtClean="0"/>
                    </a:p>
                    <a:p>
                      <a:pPr algn="ctr"/>
                      <a:r>
                        <a:rPr lang="es-CO" dirty="0" smtClean="0"/>
                        <a:t>Autoevaluación Institucional</a:t>
                      </a:r>
                    </a:p>
                  </a:txBody>
                  <a:tcPr>
                    <a:solidFill>
                      <a:srgbClr val="00B050"/>
                    </a:solidFill>
                  </a:tcPr>
                </a:tc>
              </a:tr>
            </a:tbl>
          </a:graphicData>
        </a:graphic>
      </p:graphicFrame>
      <p:graphicFrame>
        <p:nvGraphicFramePr>
          <p:cNvPr id="12" name="11 Tabla"/>
          <p:cNvGraphicFramePr>
            <a:graphicFrameLocks noGrp="1"/>
          </p:cNvGraphicFramePr>
          <p:nvPr/>
        </p:nvGraphicFramePr>
        <p:xfrm>
          <a:off x="6732240" y="2204864"/>
          <a:ext cx="2082907" cy="1463040"/>
        </p:xfrm>
        <a:graphic>
          <a:graphicData uri="http://schemas.openxmlformats.org/drawingml/2006/table">
            <a:tbl>
              <a:tblPr firstRow="1" bandRow="1">
                <a:tableStyleId>{5C22544A-7EE6-4342-B048-85BDC9FD1C3A}</a:tableStyleId>
              </a:tblPr>
              <a:tblGrid>
                <a:gridCol w="2082907"/>
              </a:tblGrid>
              <a:tr h="1224136">
                <a:tc>
                  <a:txBody>
                    <a:bodyPr/>
                    <a:lstStyle/>
                    <a:p>
                      <a:pPr algn="ctr"/>
                      <a:r>
                        <a:rPr lang="es-CO" smtClean="0"/>
                        <a:t>Evaluación</a:t>
                      </a:r>
                      <a:r>
                        <a:rPr lang="es-CO" baseline="0" smtClean="0"/>
                        <a:t> de </a:t>
                      </a:r>
                      <a:r>
                        <a:rPr lang="es-CO" baseline="0" dirty="0" smtClean="0"/>
                        <a:t>Desempeño </a:t>
                      </a:r>
                      <a:r>
                        <a:rPr lang="es-CO" baseline="0" smtClean="0"/>
                        <a:t>Docentes y </a:t>
                      </a:r>
                      <a:r>
                        <a:rPr lang="es-CO" baseline="0" dirty="0" smtClean="0"/>
                        <a:t>Directivos Docentes</a:t>
                      </a:r>
                      <a:endParaRPr lang="es-CO" dirty="0" smtClean="0"/>
                    </a:p>
                  </a:txBody>
                  <a:tcPr>
                    <a:solidFill>
                      <a:srgbClr val="00B050"/>
                    </a:solidFill>
                  </a:tcPr>
                </a:tc>
              </a:tr>
            </a:tbl>
          </a:graphicData>
        </a:graphic>
      </p:graphicFrame>
      <p:cxnSp>
        <p:nvCxnSpPr>
          <p:cNvPr id="13" name="12 Conector angular"/>
          <p:cNvCxnSpPr/>
          <p:nvPr/>
        </p:nvCxnSpPr>
        <p:spPr>
          <a:xfrm rot="10800000" flipV="1">
            <a:off x="2483768" y="1988840"/>
            <a:ext cx="1944216" cy="64807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angular"/>
          <p:cNvCxnSpPr/>
          <p:nvPr/>
        </p:nvCxnSpPr>
        <p:spPr>
          <a:xfrm>
            <a:off x="4860032" y="1988840"/>
            <a:ext cx="1800200" cy="64807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4644008" y="1988840"/>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6" name="15 Tabla"/>
          <p:cNvGraphicFramePr>
            <a:graphicFrameLocks noGrp="1"/>
          </p:cNvGraphicFramePr>
          <p:nvPr/>
        </p:nvGraphicFramePr>
        <p:xfrm>
          <a:off x="3563888" y="3861048"/>
          <a:ext cx="2082907" cy="432048"/>
        </p:xfrm>
        <a:graphic>
          <a:graphicData uri="http://schemas.openxmlformats.org/drawingml/2006/table">
            <a:tbl>
              <a:tblPr firstRow="1" bandRow="1">
                <a:tableStyleId>{5C22544A-7EE6-4342-B048-85BDC9FD1C3A}</a:tableStyleId>
              </a:tblPr>
              <a:tblGrid>
                <a:gridCol w="2082907"/>
              </a:tblGrid>
              <a:tr h="432048">
                <a:tc>
                  <a:txBody>
                    <a:bodyPr/>
                    <a:lstStyle/>
                    <a:p>
                      <a:pPr algn="ctr"/>
                      <a:r>
                        <a:rPr lang="es-CO" dirty="0" smtClean="0"/>
                        <a:t>Guía 34</a:t>
                      </a:r>
                    </a:p>
                  </a:txBody>
                  <a:tcPr>
                    <a:solidFill>
                      <a:srgbClr val="00B050"/>
                    </a:solidFill>
                  </a:tcPr>
                </a:tc>
              </a:tr>
            </a:tbl>
          </a:graphicData>
        </a:graphic>
      </p:graphicFrame>
      <p:cxnSp>
        <p:nvCxnSpPr>
          <p:cNvPr id="17" name="16 Conector recto de flecha"/>
          <p:cNvCxnSpPr/>
          <p:nvPr/>
        </p:nvCxnSpPr>
        <p:spPr>
          <a:xfrm>
            <a:off x="4644008" y="3429000"/>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8" name="17 Tabla"/>
          <p:cNvGraphicFramePr>
            <a:graphicFrameLocks noGrp="1"/>
          </p:cNvGraphicFramePr>
          <p:nvPr/>
        </p:nvGraphicFramePr>
        <p:xfrm>
          <a:off x="107504" y="3789040"/>
          <a:ext cx="1224135" cy="914400"/>
        </p:xfrm>
        <a:graphic>
          <a:graphicData uri="http://schemas.openxmlformats.org/drawingml/2006/table">
            <a:tbl>
              <a:tblPr firstRow="1" bandRow="1">
                <a:tableStyleId>{5C22544A-7EE6-4342-B048-85BDC9FD1C3A}</a:tableStyleId>
              </a:tblPr>
              <a:tblGrid>
                <a:gridCol w="1224135"/>
              </a:tblGrid>
              <a:tr h="554360">
                <a:tc>
                  <a:txBody>
                    <a:bodyPr/>
                    <a:lstStyle/>
                    <a:p>
                      <a:pPr algn="ctr"/>
                      <a:r>
                        <a:rPr lang="es-CO" dirty="0" smtClean="0"/>
                        <a:t>SABER  3°,</a:t>
                      </a:r>
                      <a:r>
                        <a:rPr lang="es-CO" baseline="0" dirty="0" smtClean="0"/>
                        <a:t> 5°, 9° y 11°</a:t>
                      </a:r>
                      <a:endParaRPr lang="es-CO" dirty="0" smtClean="0"/>
                    </a:p>
                  </a:txBody>
                  <a:tcPr>
                    <a:solidFill>
                      <a:srgbClr val="00B050"/>
                    </a:solidFill>
                  </a:tcPr>
                </a:tc>
              </a:tr>
            </a:tbl>
          </a:graphicData>
        </a:graphic>
      </p:graphicFrame>
      <p:graphicFrame>
        <p:nvGraphicFramePr>
          <p:cNvPr id="19" name="18 Tabla"/>
          <p:cNvGraphicFramePr>
            <a:graphicFrameLocks noGrp="1"/>
          </p:cNvGraphicFramePr>
          <p:nvPr/>
        </p:nvGraphicFramePr>
        <p:xfrm>
          <a:off x="1475657" y="3789040"/>
          <a:ext cx="1224135" cy="648072"/>
        </p:xfrm>
        <a:graphic>
          <a:graphicData uri="http://schemas.openxmlformats.org/drawingml/2006/table">
            <a:tbl>
              <a:tblPr firstRow="1" bandRow="1">
                <a:tableStyleId>{5C22544A-7EE6-4342-B048-85BDC9FD1C3A}</a:tableStyleId>
              </a:tblPr>
              <a:tblGrid>
                <a:gridCol w="1224135"/>
              </a:tblGrid>
              <a:tr h="648072">
                <a:tc>
                  <a:txBody>
                    <a:bodyPr/>
                    <a:lstStyle/>
                    <a:p>
                      <a:pPr algn="ctr"/>
                      <a:r>
                        <a:rPr lang="es-CO" dirty="0" smtClean="0"/>
                        <a:t>SIE</a:t>
                      </a:r>
                    </a:p>
                    <a:p>
                      <a:pPr algn="ctr"/>
                      <a:r>
                        <a:rPr lang="es-CO" sz="1200" smtClean="0"/>
                        <a:t>Decreto</a:t>
                      </a:r>
                      <a:r>
                        <a:rPr lang="es-CO" sz="1200" baseline="0" smtClean="0"/>
                        <a:t> 1290</a:t>
                      </a:r>
                      <a:endParaRPr lang="es-CO" sz="1200" dirty="0" smtClean="0"/>
                    </a:p>
                  </a:txBody>
                  <a:tcPr>
                    <a:solidFill>
                      <a:srgbClr val="00B050"/>
                    </a:solidFill>
                  </a:tcPr>
                </a:tc>
              </a:tr>
            </a:tbl>
          </a:graphicData>
        </a:graphic>
      </p:graphicFrame>
      <p:cxnSp>
        <p:nvCxnSpPr>
          <p:cNvPr id="20" name="19 Conector recto"/>
          <p:cNvCxnSpPr/>
          <p:nvPr/>
        </p:nvCxnSpPr>
        <p:spPr>
          <a:xfrm>
            <a:off x="1396333" y="3414370"/>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748261" y="3558386"/>
            <a:ext cx="12961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2045370" y="3547616"/>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a:off x="755576" y="3553966"/>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4" name="23 Tabla"/>
          <p:cNvGraphicFramePr>
            <a:graphicFrameLocks noGrp="1"/>
          </p:cNvGraphicFramePr>
          <p:nvPr/>
        </p:nvGraphicFramePr>
        <p:xfrm>
          <a:off x="6732240" y="3789040"/>
          <a:ext cx="2088232" cy="1005840"/>
        </p:xfrm>
        <a:graphic>
          <a:graphicData uri="http://schemas.openxmlformats.org/drawingml/2006/table">
            <a:tbl>
              <a:tblPr firstRow="1" bandRow="1">
                <a:tableStyleId>{5C22544A-7EE6-4342-B048-85BDC9FD1C3A}</a:tableStyleId>
              </a:tblPr>
              <a:tblGrid>
                <a:gridCol w="2088232"/>
              </a:tblGrid>
              <a:tr h="648072">
                <a:tc>
                  <a:txBody>
                    <a:bodyPr/>
                    <a:lstStyle/>
                    <a:p>
                      <a:pPr algn="ctr"/>
                      <a:r>
                        <a:rPr lang="es-CO" sz="1200" dirty="0" smtClean="0"/>
                        <a:t>Decreto</a:t>
                      </a:r>
                      <a:r>
                        <a:rPr lang="es-CO" sz="1200" baseline="0" dirty="0" smtClean="0"/>
                        <a:t> 1278 del 2002</a:t>
                      </a:r>
                    </a:p>
                    <a:p>
                      <a:pPr algn="ctr"/>
                      <a:r>
                        <a:rPr lang="es-CO" sz="1200" baseline="0" dirty="0" smtClean="0"/>
                        <a:t>Decreto 3782 del 2007</a:t>
                      </a:r>
                    </a:p>
                    <a:p>
                      <a:pPr algn="ctr"/>
                      <a:r>
                        <a:rPr lang="es-CO" sz="1200" baseline="0" dirty="0" smtClean="0"/>
                        <a:t>Directiva 26 del 2010</a:t>
                      </a:r>
                    </a:p>
                    <a:p>
                      <a:pPr algn="ctr"/>
                      <a:r>
                        <a:rPr lang="es-CO" sz="1200" baseline="0" dirty="0" smtClean="0"/>
                        <a:t>Resolución  No  1685  de 2011</a:t>
                      </a:r>
                      <a:endParaRPr lang="es-CO" sz="1200" dirty="0" smtClean="0"/>
                    </a:p>
                  </a:txBody>
                  <a:tcPr>
                    <a:solidFill>
                      <a:srgbClr val="00B050"/>
                    </a:solidFill>
                  </a:tcPr>
                </a:tc>
              </a:tr>
            </a:tbl>
          </a:graphicData>
        </a:graphic>
      </p:graphicFrame>
      <p:cxnSp>
        <p:nvCxnSpPr>
          <p:cNvPr id="25" name="24 Conector recto de flecha"/>
          <p:cNvCxnSpPr/>
          <p:nvPr/>
        </p:nvCxnSpPr>
        <p:spPr>
          <a:xfrm>
            <a:off x="7784242" y="3516493"/>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6" name="25 Tabla"/>
          <p:cNvGraphicFramePr>
            <a:graphicFrameLocks noGrp="1"/>
          </p:cNvGraphicFramePr>
          <p:nvPr/>
        </p:nvGraphicFramePr>
        <p:xfrm>
          <a:off x="2887241" y="5422280"/>
          <a:ext cx="3384376" cy="1188720"/>
        </p:xfrm>
        <a:graphic>
          <a:graphicData uri="http://schemas.openxmlformats.org/drawingml/2006/table">
            <a:tbl>
              <a:tblPr firstRow="1" bandRow="1">
                <a:tableStyleId>{5C22544A-7EE6-4342-B048-85BDC9FD1C3A}</a:tableStyleId>
              </a:tblPr>
              <a:tblGrid>
                <a:gridCol w="3384376"/>
              </a:tblGrid>
              <a:tr h="936104">
                <a:tc>
                  <a:txBody>
                    <a:bodyPr/>
                    <a:lstStyle/>
                    <a:p>
                      <a:pPr algn="ctr"/>
                      <a:r>
                        <a:rPr lang="es-CO" dirty="0" smtClean="0"/>
                        <a:t>POLITICA:</a:t>
                      </a:r>
                      <a:r>
                        <a:rPr lang="es-CO" baseline="0" dirty="0" smtClean="0"/>
                        <a:t> Uso de la Evaluación Como Cultura Para Determinar la Ruta de Mejoramiento</a:t>
                      </a:r>
                      <a:endParaRPr lang="es-CO" dirty="0" smtClean="0"/>
                    </a:p>
                  </a:txBody>
                  <a:tcPr>
                    <a:solidFill>
                      <a:srgbClr val="00B050"/>
                    </a:solidFill>
                  </a:tcPr>
                </a:tc>
              </a:tr>
            </a:tbl>
          </a:graphicData>
        </a:graphic>
      </p:graphicFrame>
      <p:cxnSp>
        <p:nvCxnSpPr>
          <p:cNvPr id="27" name="26 Conector recto"/>
          <p:cNvCxnSpPr/>
          <p:nvPr/>
        </p:nvCxnSpPr>
        <p:spPr>
          <a:xfrm>
            <a:off x="819519" y="4649242"/>
            <a:ext cx="0"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a:off x="7956376" y="4846216"/>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a:off x="825692" y="5009282"/>
            <a:ext cx="71226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2051720" y="4509120"/>
            <a:ext cx="0" cy="4281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4644008" y="4293096"/>
            <a:ext cx="0" cy="7161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4644008" y="5081290"/>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30721" name="Rectangle 1"/>
          <p:cNvSpPr>
            <a:spLocks noChangeArrowheads="1"/>
          </p:cNvSpPr>
          <p:nvPr/>
        </p:nvSpPr>
        <p:spPr bwMode="auto">
          <a:xfrm>
            <a:off x="131383" y="1367159"/>
            <a:ext cx="896448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Los cuales están regulados por un marco normativo y técnico; y con base en ello, se define la planeación que se realiza en tres momentos:</a:t>
            </a:r>
            <a:endParaRPr kumimoji="0" lang="es-CO"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Levantamiento de información</a:t>
            </a:r>
            <a:endParaRPr kumimoji="0" lang="es-CO" sz="16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Análisis, interpretación y uso de la información</a:t>
            </a:r>
          </a:p>
          <a:p>
            <a:pPr eaLnBrk="0" fontAlgn="base" hangingPunct="0">
              <a:spcBef>
                <a:spcPct val="0"/>
              </a:spcBef>
              <a:spcAft>
                <a:spcPct val="0"/>
              </a:spcAft>
              <a:buFontTx/>
              <a:buChar char="•"/>
            </a:pPr>
            <a:r>
              <a:rPr lang="es-CO" sz="1600" dirty="0">
                <a:ea typeface="Calibri" pitchFamily="34" charset="0"/>
                <a:cs typeface="Times New Roman" pitchFamily="18" charset="0"/>
              </a:rPr>
              <a:t>Programación, ejecución y evaluación del plan de mejora. </a:t>
            </a:r>
            <a:endParaRPr lang="es-CO" sz="1600" dirty="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endParaRPr>
          </a:p>
        </p:txBody>
      </p:sp>
      <p:graphicFrame>
        <p:nvGraphicFramePr>
          <p:cNvPr id="9" name="8 Tabla"/>
          <p:cNvGraphicFramePr>
            <a:graphicFrameLocks noGrp="1"/>
          </p:cNvGraphicFramePr>
          <p:nvPr/>
        </p:nvGraphicFramePr>
        <p:xfrm>
          <a:off x="1907704" y="2709003"/>
          <a:ext cx="5572164" cy="425766"/>
        </p:xfrm>
        <a:graphic>
          <a:graphicData uri="http://schemas.openxmlformats.org/drawingml/2006/table">
            <a:tbl>
              <a:tblPr firstRow="1" bandRow="1">
                <a:tableStyleId>{F5AB1C69-6EDB-4FF4-983F-18BD219EF322}</a:tableStyleId>
              </a:tblPr>
              <a:tblGrid>
                <a:gridCol w="5572164"/>
              </a:tblGrid>
              <a:tr h="425766">
                <a:tc>
                  <a:txBody>
                    <a:bodyPr/>
                    <a:lstStyle/>
                    <a:p>
                      <a:pPr algn="ctr"/>
                      <a:r>
                        <a:rPr lang="es-CO" baseline="0" dirty="0" smtClean="0"/>
                        <a:t>PLANEACIÓN </a:t>
                      </a:r>
                    </a:p>
                  </a:txBody>
                  <a:tcPr/>
                </a:tc>
              </a:tr>
            </a:tbl>
          </a:graphicData>
        </a:graphic>
      </p:graphicFrame>
      <p:sp>
        <p:nvSpPr>
          <p:cNvPr id="10" name="26 Subtítulo"/>
          <p:cNvSpPr>
            <a:spLocks noGrp="1"/>
          </p:cNvSpPr>
          <p:nvPr>
            <p:ph type="subTitle" idx="1"/>
          </p:nvPr>
        </p:nvSpPr>
        <p:spPr>
          <a:xfrm>
            <a:off x="3899801" y="4162275"/>
            <a:ext cx="1309822" cy="285752"/>
          </a:xfrm>
        </p:spPr>
        <p:txBody>
          <a:bodyPr>
            <a:normAutofit fontScale="55000" lnSpcReduction="20000"/>
          </a:bodyPr>
          <a:lstStyle/>
          <a:p>
            <a:endParaRPr lang="es-CO" b="1" dirty="0" smtClean="0">
              <a:solidFill>
                <a:srgbClr val="7030A0"/>
              </a:solidFill>
            </a:endParaRPr>
          </a:p>
          <a:p>
            <a:endParaRPr lang="es-CO" sz="4800" b="1" dirty="0">
              <a:solidFill>
                <a:srgbClr val="7030A0"/>
              </a:solidFill>
            </a:endParaRPr>
          </a:p>
        </p:txBody>
      </p:sp>
      <p:graphicFrame>
        <p:nvGraphicFramePr>
          <p:cNvPr id="11" name="10 Tabla"/>
          <p:cNvGraphicFramePr>
            <a:graphicFrameLocks noGrp="1"/>
          </p:cNvGraphicFramePr>
          <p:nvPr/>
        </p:nvGraphicFramePr>
        <p:xfrm>
          <a:off x="323528" y="3429083"/>
          <a:ext cx="2082907" cy="1224136"/>
        </p:xfrm>
        <a:graphic>
          <a:graphicData uri="http://schemas.openxmlformats.org/drawingml/2006/table">
            <a:tbl>
              <a:tblPr firstRow="1" bandRow="1">
                <a:tableStyleId>{F5AB1C69-6EDB-4FF4-983F-18BD219EF322}</a:tableStyleId>
              </a:tblPr>
              <a:tblGrid>
                <a:gridCol w="2082907"/>
              </a:tblGrid>
              <a:tr h="1224136">
                <a:tc>
                  <a:txBody>
                    <a:bodyPr/>
                    <a:lstStyle/>
                    <a:p>
                      <a:pPr algn="ctr"/>
                      <a:endParaRPr lang="es-CO" dirty="0" smtClean="0"/>
                    </a:p>
                    <a:p>
                      <a:pPr algn="ctr"/>
                      <a:r>
                        <a:rPr lang="es-CO" dirty="0" smtClean="0"/>
                        <a:t>LEVANTAMIENTO DE INFORMACIÓN</a:t>
                      </a:r>
                    </a:p>
                  </a:txBody>
                  <a:tcPr/>
                </a:tc>
              </a:tr>
            </a:tbl>
          </a:graphicData>
        </a:graphic>
      </p:graphicFrame>
      <p:graphicFrame>
        <p:nvGraphicFramePr>
          <p:cNvPr id="12" name="11 Tabla"/>
          <p:cNvGraphicFramePr>
            <a:graphicFrameLocks noGrp="1"/>
          </p:cNvGraphicFramePr>
          <p:nvPr/>
        </p:nvGraphicFramePr>
        <p:xfrm>
          <a:off x="3572098" y="3429083"/>
          <a:ext cx="2082907" cy="1224136"/>
        </p:xfrm>
        <a:graphic>
          <a:graphicData uri="http://schemas.openxmlformats.org/drawingml/2006/table">
            <a:tbl>
              <a:tblPr firstRow="1" bandRow="1">
                <a:tableStyleId>{F5AB1C69-6EDB-4FF4-983F-18BD219EF322}</a:tableStyleId>
              </a:tblPr>
              <a:tblGrid>
                <a:gridCol w="2082907"/>
              </a:tblGrid>
              <a:tr h="1224136">
                <a:tc>
                  <a:txBody>
                    <a:bodyPr/>
                    <a:lstStyle/>
                    <a:p>
                      <a:pPr algn="ctr"/>
                      <a:endParaRPr lang="es-CO" dirty="0" smtClean="0"/>
                    </a:p>
                    <a:p>
                      <a:pPr algn="ctr"/>
                      <a:r>
                        <a:rPr lang="es-CO" dirty="0" smtClean="0"/>
                        <a:t>ANÁLISIS E INTERPRETACIÓN</a:t>
                      </a:r>
                    </a:p>
                  </a:txBody>
                  <a:tcPr/>
                </a:tc>
              </a:tr>
            </a:tbl>
          </a:graphicData>
        </a:graphic>
      </p:graphicFrame>
      <p:graphicFrame>
        <p:nvGraphicFramePr>
          <p:cNvPr id="13" name="12 Tabla"/>
          <p:cNvGraphicFramePr>
            <a:graphicFrameLocks noGrp="1"/>
          </p:cNvGraphicFramePr>
          <p:nvPr/>
        </p:nvGraphicFramePr>
        <p:xfrm>
          <a:off x="6732240" y="3429083"/>
          <a:ext cx="2082907" cy="1224136"/>
        </p:xfrm>
        <a:graphic>
          <a:graphicData uri="http://schemas.openxmlformats.org/drawingml/2006/table">
            <a:tbl>
              <a:tblPr firstRow="1" bandRow="1">
                <a:tableStyleId>{F5AB1C69-6EDB-4FF4-983F-18BD219EF322}</a:tableStyleId>
              </a:tblPr>
              <a:tblGrid>
                <a:gridCol w="2082907"/>
              </a:tblGrid>
              <a:tr h="1224136">
                <a:tc>
                  <a:txBody>
                    <a:bodyPr/>
                    <a:lstStyle/>
                    <a:p>
                      <a:pPr algn="ctr"/>
                      <a:endParaRPr lang="es-CO" dirty="0" smtClean="0"/>
                    </a:p>
                    <a:p>
                      <a:pPr algn="ctr"/>
                      <a:r>
                        <a:rPr lang="es-CO" dirty="0" smtClean="0"/>
                        <a:t>PROGRAMACIÓN Y EJECUCÍÓN</a:t>
                      </a:r>
                    </a:p>
                  </a:txBody>
                  <a:tcPr/>
                </a:tc>
              </a:tr>
            </a:tbl>
          </a:graphicData>
        </a:graphic>
      </p:graphicFrame>
      <p:cxnSp>
        <p:nvCxnSpPr>
          <p:cNvPr id="14" name="13 Conector angular"/>
          <p:cNvCxnSpPr/>
          <p:nvPr/>
        </p:nvCxnSpPr>
        <p:spPr>
          <a:xfrm rot="10800000" flipV="1">
            <a:off x="2483768" y="3213059"/>
            <a:ext cx="1944216" cy="64807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angular"/>
          <p:cNvCxnSpPr/>
          <p:nvPr/>
        </p:nvCxnSpPr>
        <p:spPr>
          <a:xfrm>
            <a:off x="4860032" y="3213059"/>
            <a:ext cx="1800200" cy="64807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4644008" y="3213059"/>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4644008" y="4623959"/>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8" name="17 Tabla"/>
          <p:cNvGraphicFramePr>
            <a:graphicFrameLocks noGrp="1"/>
          </p:cNvGraphicFramePr>
          <p:nvPr/>
        </p:nvGraphicFramePr>
        <p:xfrm>
          <a:off x="3320568" y="5336833"/>
          <a:ext cx="2664296" cy="720080"/>
        </p:xfrm>
        <a:graphic>
          <a:graphicData uri="http://schemas.openxmlformats.org/drawingml/2006/table">
            <a:tbl>
              <a:tblPr firstRow="1" bandRow="1">
                <a:tableStyleId>{F5AB1C69-6EDB-4FF4-983F-18BD219EF322}</a:tableStyleId>
              </a:tblPr>
              <a:tblGrid>
                <a:gridCol w="2664296"/>
              </a:tblGrid>
              <a:tr h="720080">
                <a:tc>
                  <a:txBody>
                    <a:bodyPr/>
                    <a:lstStyle/>
                    <a:p>
                      <a:pPr algn="ctr"/>
                      <a:r>
                        <a:rPr lang="es-CO" dirty="0" smtClean="0"/>
                        <a:t>Plan</a:t>
                      </a:r>
                      <a:r>
                        <a:rPr lang="es-CO" baseline="0" dirty="0" smtClean="0"/>
                        <a:t> de Mejoramiento Institucional</a:t>
                      </a:r>
                      <a:endParaRPr lang="es-CO" dirty="0" smtClean="0"/>
                    </a:p>
                  </a:txBody>
                  <a:tcPr/>
                </a:tc>
              </a:tr>
            </a:tbl>
          </a:graphicData>
        </a:graphic>
      </p:graphicFrame>
      <p:cxnSp>
        <p:nvCxnSpPr>
          <p:cNvPr id="19" name="18 Conector recto"/>
          <p:cNvCxnSpPr/>
          <p:nvPr/>
        </p:nvCxnSpPr>
        <p:spPr>
          <a:xfrm>
            <a:off x="1331640" y="4993067"/>
            <a:ext cx="6480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a:off x="4644008" y="4994209"/>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20 Conector recto de flecha"/>
          <p:cNvCxnSpPr/>
          <p:nvPr/>
        </p:nvCxnSpPr>
        <p:spPr>
          <a:xfrm>
            <a:off x="1331640" y="4634169"/>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7812360" y="4634169"/>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34" name="33 Rectángulo"/>
          <p:cNvSpPr/>
          <p:nvPr/>
        </p:nvSpPr>
        <p:spPr>
          <a:xfrm>
            <a:off x="144644" y="1424651"/>
            <a:ext cx="8819843" cy="1200329"/>
          </a:xfrm>
          <a:prstGeom prst="rect">
            <a:avLst/>
          </a:prstGeom>
        </p:spPr>
        <p:txBody>
          <a:bodyPr wrap="square">
            <a:spAutoFit/>
          </a:bodyPr>
          <a:lstStyle/>
          <a:p>
            <a:pPr algn="just"/>
            <a:r>
              <a:rPr lang="es-CO" dirty="0"/>
              <a:t>Para trabajar el primer momento se diseñaron unos aplicativos en  Excel, con sus respectivos instructivos, los cuales se encuentran documentados, que permiten inferir Indicadores de Calidad, tanto en fortalezas como en debilidades. </a:t>
            </a:r>
          </a:p>
        </p:txBody>
      </p:sp>
      <p:graphicFrame>
        <p:nvGraphicFramePr>
          <p:cNvPr id="35" name="34 Tabla"/>
          <p:cNvGraphicFramePr>
            <a:graphicFrameLocks noGrp="1"/>
          </p:cNvGraphicFramePr>
          <p:nvPr/>
        </p:nvGraphicFramePr>
        <p:xfrm>
          <a:off x="1907704" y="2623074"/>
          <a:ext cx="5572164" cy="425766"/>
        </p:xfrm>
        <a:graphic>
          <a:graphicData uri="http://schemas.openxmlformats.org/drawingml/2006/table">
            <a:tbl>
              <a:tblPr firstRow="1" bandRow="1">
                <a:tableStyleId>{F5AB1C69-6EDB-4FF4-983F-18BD219EF322}</a:tableStyleId>
              </a:tblPr>
              <a:tblGrid>
                <a:gridCol w="5572164"/>
              </a:tblGrid>
              <a:tr h="425766">
                <a:tc>
                  <a:txBody>
                    <a:bodyPr/>
                    <a:lstStyle/>
                    <a:p>
                      <a:pPr algn="ctr"/>
                      <a:r>
                        <a:rPr lang="es-CO" baseline="0" dirty="0" smtClean="0"/>
                        <a:t>LEVANTAMIENTO DE INFORMACION</a:t>
                      </a:r>
                    </a:p>
                  </a:txBody>
                  <a:tcPr/>
                </a:tc>
              </a:tr>
            </a:tbl>
          </a:graphicData>
        </a:graphic>
      </p:graphicFrame>
      <p:sp>
        <p:nvSpPr>
          <p:cNvPr id="36" name="26 Subtítulo"/>
          <p:cNvSpPr>
            <a:spLocks noGrp="1"/>
          </p:cNvSpPr>
          <p:nvPr>
            <p:ph type="subTitle" idx="1"/>
          </p:nvPr>
        </p:nvSpPr>
        <p:spPr>
          <a:xfrm>
            <a:off x="3899801" y="4076346"/>
            <a:ext cx="1309822" cy="285752"/>
          </a:xfrm>
        </p:spPr>
        <p:txBody>
          <a:bodyPr>
            <a:normAutofit fontScale="55000" lnSpcReduction="20000"/>
          </a:bodyPr>
          <a:lstStyle/>
          <a:p>
            <a:endParaRPr lang="es-CO" b="1" dirty="0" smtClean="0">
              <a:solidFill>
                <a:srgbClr val="7030A0"/>
              </a:solidFill>
            </a:endParaRPr>
          </a:p>
          <a:p>
            <a:endParaRPr lang="es-CO" sz="4800" b="1" dirty="0">
              <a:solidFill>
                <a:srgbClr val="7030A0"/>
              </a:solidFill>
            </a:endParaRPr>
          </a:p>
        </p:txBody>
      </p:sp>
      <p:graphicFrame>
        <p:nvGraphicFramePr>
          <p:cNvPr id="37" name="36 Tabla"/>
          <p:cNvGraphicFramePr>
            <a:graphicFrameLocks noGrp="1"/>
          </p:cNvGraphicFramePr>
          <p:nvPr/>
        </p:nvGraphicFramePr>
        <p:xfrm>
          <a:off x="323528" y="3343154"/>
          <a:ext cx="2082907" cy="1463040"/>
        </p:xfrm>
        <a:graphic>
          <a:graphicData uri="http://schemas.openxmlformats.org/drawingml/2006/table">
            <a:tbl>
              <a:tblPr firstRow="1" bandRow="1">
                <a:tableStyleId>{F5AB1C69-6EDB-4FF4-983F-18BD219EF322}</a:tableStyleId>
              </a:tblPr>
              <a:tblGrid>
                <a:gridCol w="2082907"/>
              </a:tblGrid>
              <a:tr h="1224136">
                <a:tc>
                  <a:txBody>
                    <a:bodyPr/>
                    <a:lstStyle/>
                    <a:p>
                      <a:pPr algn="ctr"/>
                      <a:r>
                        <a:rPr lang="es-CO" dirty="0" smtClean="0"/>
                        <a:t>APLICATIVO DE</a:t>
                      </a:r>
                    </a:p>
                    <a:p>
                      <a:pPr algn="ctr"/>
                      <a:r>
                        <a:rPr lang="es-CO" dirty="0" smtClean="0"/>
                        <a:t>AUTO EVALAUCION INSTITUCIONAL</a:t>
                      </a:r>
                    </a:p>
                    <a:p>
                      <a:pPr algn="ctr"/>
                      <a:r>
                        <a:rPr lang="es-CO" dirty="0" smtClean="0"/>
                        <a:t>(GUIA 34)</a:t>
                      </a:r>
                    </a:p>
                  </a:txBody>
                  <a:tcPr/>
                </a:tc>
              </a:tr>
            </a:tbl>
          </a:graphicData>
        </a:graphic>
      </p:graphicFrame>
      <p:graphicFrame>
        <p:nvGraphicFramePr>
          <p:cNvPr id="38" name="37 Tabla"/>
          <p:cNvGraphicFramePr>
            <a:graphicFrameLocks noGrp="1"/>
          </p:cNvGraphicFramePr>
          <p:nvPr/>
        </p:nvGraphicFramePr>
        <p:xfrm>
          <a:off x="3572098" y="3343154"/>
          <a:ext cx="2082907" cy="1224136"/>
        </p:xfrm>
        <a:graphic>
          <a:graphicData uri="http://schemas.openxmlformats.org/drawingml/2006/table">
            <a:tbl>
              <a:tblPr firstRow="1" bandRow="1">
                <a:tableStyleId>{F5AB1C69-6EDB-4FF4-983F-18BD219EF322}</a:tableStyleId>
              </a:tblPr>
              <a:tblGrid>
                <a:gridCol w="2082907"/>
              </a:tblGrid>
              <a:tr h="1224136">
                <a:tc>
                  <a:txBody>
                    <a:bodyPr/>
                    <a:lstStyle/>
                    <a:p>
                      <a:pPr algn="ctr"/>
                      <a:r>
                        <a:rPr lang="es-CO" dirty="0" smtClean="0"/>
                        <a:t>APLICATIVO DE </a:t>
                      </a:r>
                    </a:p>
                    <a:p>
                      <a:pPr algn="ctr"/>
                      <a:r>
                        <a:rPr lang="es-CO" dirty="0" smtClean="0"/>
                        <a:t>EVALUACION</a:t>
                      </a:r>
                      <a:r>
                        <a:rPr lang="es-CO" baseline="0" dirty="0" smtClean="0"/>
                        <a:t> DE DESEMPEÑO (1278)</a:t>
                      </a:r>
                      <a:endParaRPr lang="es-CO" dirty="0" smtClean="0"/>
                    </a:p>
                  </a:txBody>
                  <a:tcPr/>
                </a:tc>
              </a:tr>
            </a:tbl>
          </a:graphicData>
        </a:graphic>
      </p:graphicFrame>
      <p:graphicFrame>
        <p:nvGraphicFramePr>
          <p:cNvPr id="39" name="38 Tabla"/>
          <p:cNvGraphicFramePr>
            <a:graphicFrameLocks noGrp="1"/>
          </p:cNvGraphicFramePr>
          <p:nvPr/>
        </p:nvGraphicFramePr>
        <p:xfrm>
          <a:off x="6732240" y="3343154"/>
          <a:ext cx="2082907" cy="1224136"/>
        </p:xfrm>
        <a:graphic>
          <a:graphicData uri="http://schemas.openxmlformats.org/drawingml/2006/table">
            <a:tbl>
              <a:tblPr firstRow="1" bandRow="1">
                <a:tableStyleId>{F5AB1C69-6EDB-4FF4-983F-18BD219EF322}</a:tableStyleId>
              </a:tblPr>
              <a:tblGrid>
                <a:gridCol w="2082907"/>
              </a:tblGrid>
              <a:tr h="1224136">
                <a:tc>
                  <a:txBody>
                    <a:bodyPr/>
                    <a:lstStyle/>
                    <a:p>
                      <a:pPr algn="ctr"/>
                      <a:endParaRPr lang="es-CO" dirty="0" smtClean="0"/>
                    </a:p>
                    <a:p>
                      <a:pPr algn="ctr"/>
                      <a:r>
                        <a:rPr lang="es-CO" dirty="0" smtClean="0"/>
                        <a:t>SIEE</a:t>
                      </a:r>
                      <a:r>
                        <a:rPr lang="es-CO" baseline="0" dirty="0" smtClean="0"/>
                        <a:t> – SABER 3°, 5°, 9° Y 11°</a:t>
                      </a:r>
                      <a:endParaRPr lang="es-CO" dirty="0" smtClean="0"/>
                    </a:p>
                  </a:txBody>
                  <a:tcPr/>
                </a:tc>
              </a:tr>
            </a:tbl>
          </a:graphicData>
        </a:graphic>
      </p:graphicFrame>
      <p:cxnSp>
        <p:nvCxnSpPr>
          <p:cNvPr id="40" name="39 Conector angular"/>
          <p:cNvCxnSpPr/>
          <p:nvPr/>
        </p:nvCxnSpPr>
        <p:spPr>
          <a:xfrm rot="10800000" flipV="1">
            <a:off x="2483768" y="3127130"/>
            <a:ext cx="1944216" cy="64807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40 Conector angular"/>
          <p:cNvCxnSpPr/>
          <p:nvPr/>
        </p:nvCxnSpPr>
        <p:spPr>
          <a:xfrm>
            <a:off x="4860032" y="3127130"/>
            <a:ext cx="1800200" cy="648072"/>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p:nvPr/>
        </p:nvCxnSpPr>
        <p:spPr>
          <a:xfrm>
            <a:off x="4644008" y="3127130"/>
            <a:ext cx="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p:nvPr/>
        </p:nvCxnSpPr>
        <p:spPr>
          <a:xfrm>
            <a:off x="4644008" y="4538030"/>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4" name="43 Tabla"/>
          <p:cNvGraphicFramePr>
            <a:graphicFrameLocks noGrp="1"/>
          </p:cNvGraphicFramePr>
          <p:nvPr/>
        </p:nvGraphicFramePr>
        <p:xfrm>
          <a:off x="3320568" y="5250904"/>
          <a:ext cx="2664296" cy="914400"/>
        </p:xfrm>
        <a:graphic>
          <a:graphicData uri="http://schemas.openxmlformats.org/drawingml/2006/table">
            <a:tbl>
              <a:tblPr firstRow="1" bandRow="1">
                <a:tableStyleId>{F5AB1C69-6EDB-4FF4-983F-18BD219EF322}</a:tableStyleId>
              </a:tblPr>
              <a:tblGrid>
                <a:gridCol w="2664296"/>
              </a:tblGrid>
              <a:tr h="720080">
                <a:tc>
                  <a:txBody>
                    <a:bodyPr/>
                    <a:lstStyle/>
                    <a:p>
                      <a:pPr algn="ctr"/>
                      <a:r>
                        <a:rPr lang="es-CO" dirty="0" smtClean="0"/>
                        <a:t>ANALISIS E INTERPRETACION DE LA INFORMACION</a:t>
                      </a:r>
                    </a:p>
                  </a:txBody>
                  <a:tcPr/>
                </a:tc>
              </a:tr>
            </a:tbl>
          </a:graphicData>
        </a:graphic>
      </p:graphicFrame>
      <p:cxnSp>
        <p:nvCxnSpPr>
          <p:cNvPr id="45" name="44 Conector recto"/>
          <p:cNvCxnSpPr/>
          <p:nvPr/>
        </p:nvCxnSpPr>
        <p:spPr>
          <a:xfrm>
            <a:off x="1331640" y="4907138"/>
            <a:ext cx="64807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45 Conector recto de flecha"/>
          <p:cNvCxnSpPr/>
          <p:nvPr/>
        </p:nvCxnSpPr>
        <p:spPr>
          <a:xfrm>
            <a:off x="4644008" y="4908280"/>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p:nvPr/>
        </p:nvCxnSpPr>
        <p:spPr>
          <a:xfrm>
            <a:off x="1331640" y="4548240"/>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47 Conector recto de flecha"/>
          <p:cNvCxnSpPr/>
          <p:nvPr/>
        </p:nvCxnSpPr>
        <p:spPr>
          <a:xfrm>
            <a:off x="7812360" y="4548240"/>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37889" name="Rectangle 1"/>
          <p:cNvSpPr>
            <a:spLocks noChangeArrowheads="1"/>
          </p:cNvSpPr>
          <p:nvPr/>
        </p:nvSpPr>
        <p:spPr bwMode="auto">
          <a:xfrm>
            <a:off x="1" y="1407228"/>
            <a:ext cx="8964487"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mj-lt"/>
                <a:ea typeface="Calibri" pitchFamily="34" charset="0"/>
                <a:cs typeface="Times New Roman" pitchFamily="18" charset="0"/>
              </a:rPr>
              <a:t>Finalizado este levantamiento en cada uno de los Núcleos Educativos del Municipio, se procede a realizar el análisis e interpretación y su consecuente uso de los resultados del mismo, lo cual permite definir la caracterización del ente territorial o del establecimiento educativo, dependiendo del contexto en el cual se esté operando. La caracterización institucional se desarrolla en cuatro contextos: General, de Cobertura, de Calidad y de Eficiencia.</a:t>
            </a:r>
            <a:r>
              <a:rPr kumimoji="0" lang="es-CO" sz="1400" b="0" i="0" u="none" strike="noStrike" cap="none" normalizeH="0" baseline="0" dirty="0" smtClean="0">
                <a:ln>
                  <a:noFill/>
                </a:ln>
                <a:solidFill>
                  <a:schemeClr val="tx1"/>
                </a:solidFill>
                <a:effectLst/>
                <a:latin typeface="+mj-lt"/>
                <a:cs typeface="Arial" pitchFamily="34" charset="0"/>
              </a:rPr>
              <a:t> </a:t>
            </a:r>
          </a:p>
        </p:txBody>
      </p:sp>
      <p:graphicFrame>
        <p:nvGraphicFramePr>
          <p:cNvPr id="24" name="23 Tabla"/>
          <p:cNvGraphicFramePr>
            <a:graphicFrameLocks noGrp="1"/>
          </p:cNvGraphicFramePr>
          <p:nvPr/>
        </p:nvGraphicFramePr>
        <p:xfrm>
          <a:off x="1907704" y="2712237"/>
          <a:ext cx="5256584" cy="365760"/>
        </p:xfrm>
        <a:graphic>
          <a:graphicData uri="http://schemas.openxmlformats.org/drawingml/2006/table">
            <a:tbl>
              <a:tblPr firstRow="1" bandRow="1">
                <a:tableStyleId>{F5AB1C69-6EDB-4FF4-983F-18BD219EF322}</a:tableStyleId>
              </a:tblPr>
              <a:tblGrid>
                <a:gridCol w="5256584"/>
              </a:tblGrid>
              <a:tr h="228792">
                <a:tc>
                  <a:txBody>
                    <a:bodyPr/>
                    <a:lstStyle/>
                    <a:p>
                      <a:pPr algn="ctr"/>
                      <a:r>
                        <a:rPr lang="es-CO" baseline="0" dirty="0" smtClean="0"/>
                        <a:t>CARACTERIZACION INSTITUCIONAL</a:t>
                      </a:r>
                    </a:p>
                  </a:txBody>
                  <a:tcPr/>
                </a:tc>
              </a:tr>
            </a:tbl>
          </a:graphicData>
        </a:graphic>
      </p:graphicFrame>
      <p:graphicFrame>
        <p:nvGraphicFramePr>
          <p:cNvPr id="25" name="24 Tabla"/>
          <p:cNvGraphicFramePr>
            <a:graphicFrameLocks noGrp="1"/>
          </p:cNvGraphicFramePr>
          <p:nvPr/>
        </p:nvGraphicFramePr>
        <p:xfrm>
          <a:off x="274512" y="3137237"/>
          <a:ext cx="2513403" cy="1554480"/>
        </p:xfrm>
        <a:graphic>
          <a:graphicData uri="http://schemas.openxmlformats.org/drawingml/2006/table">
            <a:tbl>
              <a:tblPr firstRow="1" bandRow="1">
                <a:tableStyleId>{F5AB1C69-6EDB-4FF4-983F-18BD219EF322}</a:tableStyleId>
              </a:tblPr>
              <a:tblGrid>
                <a:gridCol w="2513403"/>
              </a:tblGrid>
              <a:tr h="982734">
                <a:tc>
                  <a:txBody>
                    <a:bodyPr/>
                    <a:lstStyle/>
                    <a:p>
                      <a:pPr algn="ctr"/>
                      <a:r>
                        <a:rPr lang="es-CO" sz="1200" dirty="0" smtClean="0"/>
                        <a:t>CONTEXTO GENERAL</a:t>
                      </a:r>
                    </a:p>
                    <a:p>
                      <a:pPr algn="l"/>
                      <a:endParaRPr lang="es-CO" sz="1200" dirty="0" smtClean="0"/>
                    </a:p>
                    <a:p>
                      <a:pPr algn="l"/>
                      <a:r>
                        <a:rPr lang="es-CO" sz="1200" dirty="0" smtClean="0"/>
                        <a:t>-UBICACIÓN</a:t>
                      </a:r>
                      <a:r>
                        <a:rPr lang="es-CO" sz="1200" baseline="0" dirty="0" smtClean="0"/>
                        <a:t> GEOGRAFICA</a:t>
                      </a:r>
                    </a:p>
                    <a:p>
                      <a:pPr algn="l"/>
                      <a:r>
                        <a:rPr lang="es-CO" sz="1200" baseline="0" dirty="0" smtClean="0"/>
                        <a:t>-ASPECTSO SOCIO ECONOMICO</a:t>
                      </a:r>
                    </a:p>
                    <a:p>
                      <a:pPr algn="l"/>
                      <a:r>
                        <a:rPr lang="es-CO" sz="1200" baseline="0" dirty="0" smtClean="0"/>
                        <a:t>-ASPECTO DEMOGRAFICO</a:t>
                      </a:r>
                    </a:p>
                    <a:p>
                      <a:pPr algn="l"/>
                      <a:r>
                        <a:rPr lang="es-CO" sz="1200" baseline="0" dirty="0" smtClean="0"/>
                        <a:t>-ORGANIZACIÓN DE LA     INSTITUCION</a:t>
                      </a:r>
                      <a:endParaRPr lang="es-CO" sz="1200" dirty="0" smtClean="0"/>
                    </a:p>
                  </a:txBody>
                  <a:tcPr/>
                </a:tc>
              </a:tr>
            </a:tbl>
          </a:graphicData>
        </a:graphic>
      </p:graphicFrame>
      <p:graphicFrame>
        <p:nvGraphicFramePr>
          <p:cNvPr id="26" name="25 Tabla"/>
          <p:cNvGraphicFramePr>
            <a:graphicFrameLocks noGrp="1"/>
          </p:cNvGraphicFramePr>
          <p:nvPr/>
        </p:nvGraphicFramePr>
        <p:xfrm>
          <a:off x="942190" y="4826848"/>
          <a:ext cx="3124772" cy="1554480"/>
        </p:xfrm>
        <a:graphic>
          <a:graphicData uri="http://schemas.openxmlformats.org/drawingml/2006/table">
            <a:tbl>
              <a:tblPr firstRow="1" bandRow="1">
                <a:tableStyleId>{F5AB1C69-6EDB-4FF4-983F-18BD219EF322}</a:tableStyleId>
              </a:tblPr>
              <a:tblGrid>
                <a:gridCol w="3124772"/>
              </a:tblGrid>
              <a:tr h="999113">
                <a:tc>
                  <a:txBody>
                    <a:bodyPr/>
                    <a:lstStyle/>
                    <a:p>
                      <a:pPr algn="ctr"/>
                      <a:r>
                        <a:rPr lang="es-CO" sz="1200" dirty="0" smtClean="0"/>
                        <a:t>CONTEXTO</a:t>
                      </a:r>
                      <a:r>
                        <a:rPr lang="es-CO" sz="1200" baseline="0" dirty="0" smtClean="0"/>
                        <a:t> DE COBERTURA</a:t>
                      </a:r>
                    </a:p>
                    <a:p>
                      <a:pPr algn="ctr"/>
                      <a:endParaRPr lang="es-CO" sz="1200" baseline="0" dirty="0" smtClean="0"/>
                    </a:p>
                    <a:p>
                      <a:pPr algn="l">
                        <a:buFont typeface="Arial" pitchFamily="34" charset="0"/>
                        <a:buChar char="•"/>
                      </a:pPr>
                      <a:r>
                        <a:rPr lang="es-CO" sz="1200" baseline="0" dirty="0" smtClean="0"/>
                        <a:t>OFERTA EDUCATIVA</a:t>
                      </a:r>
                    </a:p>
                    <a:p>
                      <a:pPr algn="l">
                        <a:buFont typeface="Arial" pitchFamily="34" charset="0"/>
                        <a:buChar char="•"/>
                      </a:pPr>
                      <a:r>
                        <a:rPr lang="es-CO" sz="1200" baseline="0" dirty="0" smtClean="0"/>
                        <a:t>METODOLOGIAS QUE ATIENDEN                                     LA COBERTURA PARA POBLACIONES ESPECIALES</a:t>
                      </a:r>
                    </a:p>
                    <a:p>
                      <a:pPr algn="l">
                        <a:buFont typeface="Arial" pitchFamily="34" charset="0"/>
                        <a:buChar char="•"/>
                      </a:pPr>
                      <a:r>
                        <a:rPr lang="es-CO" sz="1200" baseline="0" dirty="0" smtClean="0"/>
                        <a:t>MATRICULA</a:t>
                      </a:r>
                    </a:p>
                    <a:p>
                      <a:pPr algn="l">
                        <a:buFont typeface="Arial" pitchFamily="34" charset="0"/>
                        <a:buChar char="•"/>
                      </a:pPr>
                      <a:r>
                        <a:rPr lang="es-CO" sz="1200" baseline="0" dirty="0" smtClean="0"/>
                        <a:t>RETENCION ESCOLAR</a:t>
                      </a:r>
                      <a:endParaRPr lang="es-CO" sz="1200" dirty="0" smtClean="0"/>
                    </a:p>
                  </a:txBody>
                  <a:tcPr/>
                </a:tc>
              </a:tr>
            </a:tbl>
          </a:graphicData>
        </a:graphic>
      </p:graphicFrame>
      <p:graphicFrame>
        <p:nvGraphicFramePr>
          <p:cNvPr id="27" name="26 Tabla"/>
          <p:cNvGraphicFramePr>
            <a:graphicFrameLocks noGrp="1"/>
          </p:cNvGraphicFramePr>
          <p:nvPr/>
        </p:nvGraphicFramePr>
        <p:xfrm>
          <a:off x="6228184" y="3168038"/>
          <a:ext cx="2513403" cy="1371600"/>
        </p:xfrm>
        <a:graphic>
          <a:graphicData uri="http://schemas.openxmlformats.org/drawingml/2006/table">
            <a:tbl>
              <a:tblPr firstRow="1" bandRow="1">
                <a:tableStyleId>{F5AB1C69-6EDB-4FF4-983F-18BD219EF322}</a:tableStyleId>
              </a:tblPr>
              <a:tblGrid>
                <a:gridCol w="2513403"/>
              </a:tblGrid>
              <a:tr h="982734">
                <a:tc>
                  <a:txBody>
                    <a:bodyPr/>
                    <a:lstStyle/>
                    <a:p>
                      <a:pPr algn="ctr"/>
                      <a:r>
                        <a:rPr lang="es-CO" sz="1200" dirty="0" smtClean="0"/>
                        <a:t>CONTEXTO DE CALIDAD</a:t>
                      </a:r>
                    </a:p>
                    <a:p>
                      <a:pPr algn="ctr"/>
                      <a:endParaRPr lang="es-CO" sz="1200" dirty="0" smtClean="0"/>
                    </a:p>
                    <a:p>
                      <a:pPr algn="l">
                        <a:buFont typeface="Arial" pitchFamily="34" charset="0"/>
                        <a:buChar char="•"/>
                      </a:pPr>
                      <a:r>
                        <a:rPr lang="es-CO" sz="1200" dirty="0" smtClean="0"/>
                        <a:t>EVALUACION</a:t>
                      </a:r>
                    </a:p>
                    <a:p>
                      <a:pPr algn="l">
                        <a:buFont typeface="Arial" pitchFamily="34" charset="0"/>
                        <a:buChar char="•"/>
                      </a:pPr>
                      <a:r>
                        <a:rPr lang="es-CO" sz="1200" dirty="0" smtClean="0"/>
                        <a:t>ESTANDARES</a:t>
                      </a:r>
                    </a:p>
                    <a:p>
                      <a:pPr algn="l">
                        <a:buFont typeface="Arial" pitchFamily="34" charset="0"/>
                        <a:buChar char="•"/>
                      </a:pPr>
                      <a:r>
                        <a:rPr lang="es-CO" sz="1200" dirty="0" smtClean="0"/>
                        <a:t>FORMACION</a:t>
                      </a:r>
                      <a:r>
                        <a:rPr lang="es-CO" sz="1200" baseline="0" dirty="0" smtClean="0"/>
                        <a:t> DE MAESTRO</a:t>
                      </a:r>
                    </a:p>
                    <a:p>
                      <a:pPr algn="l">
                        <a:buFont typeface="Arial" pitchFamily="34" charset="0"/>
                        <a:buChar char="•"/>
                      </a:pPr>
                      <a:r>
                        <a:rPr lang="es-CO" sz="1200" baseline="0" dirty="0" smtClean="0"/>
                        <a:t>BILINGUISMO</a:t>
                      </a:r>
                    </a:p>
                    <a:p>
                      <a:pPr algn="l">
                        <a:buFont typeface="Arial" pitchFamily="34" charset="0"/>
                        <a:buChar char="•"/>
                      </a:pPr>
                      <a:r>
                        <a:rPr lang="es-CO" sz="1200" baseline="0" dirty="0" smtClean="0"/>
                        <a:t>PROYECTOS TRANSVERSALES</a:t>
                      </a:r>
                      <a:endParaRPr lang="es-CO" sz="1200" dirty="0" smtClean="0"/>
                    </a:p>
                  </a:txBody>
                  <a:tcPr/>
                </a:tc>
              </a:tr>
            </a:tbl>
          </a:graphicData>
        </a:graphic>
      </p:graphicFrame>
      <p:graphicFrame>
        <p:nvGraphicFramePr>
          <p:cNvPr id="28" name="27 Tabla"/>
          <p:cNvGraphicFramePr>
            <a:graphicFrameLocks noGrp="1"/>
          </p:cNvGraphicFramePr>
          <p:nvPr/>
        </p:nvGraphicFramePr>
        <p:xfrm>
          <a:off x="4860032" y="4802045"/>
          <a:ext cx="3124772" cy="1188720"/>
        </p:xfrm>
        <a:graphic>
          <a:graphicData uri="http://schemas.openxmlformats.org/drawingml/2006/table">
            <a:tbl>
              <a:tblPr firstRow="1" bandRow="1">
                <a:tableStyleId>{F5AB1C69-6EDB-4FF4-983F-18BD219EF322}</a:tableStyleId>
              </a:tblPr>
              <a:tblGrid>
                <a:gridCol w="3124772"/>
              </a:tblGrid>
              <a:tr h="1006060">
                <a:tc>
                  <a:txBody>
                    <a:bodyPr/>
                    <a:lstStyle/>
                    <a:p>
                      <a:pPr algn="ctr"/>
                      <a:r>
                        <a:rPr lang="es-CO" sz="1200" dirty="0" smtClean="0"/>
                        <a:t>CONTEXTO</a:t>
                      </a:r>
                      <a:r>
                        <a:rPr lang="es-CO" sz="1200" baseline="0" dirty="0" smtClean="0"/>
                        <a:t> DE EFICIENCIA</a:t>
                      </a:r>
                    </a:p>
                    <a:p>
                      <a:pPr algn="ctr"/>
                      <a:endParaRPr lang="es-CO" sz="1200" baseline="0" dirty="0" smtClean="0"/>
                    </a:p>
                    <a:p>
                      <a:pPr algn="l">
                        <a:buFont typeface="Arial" pitchFamily="34" charset="0"/>
                        <a:buChar char="•"/>
                      </a:pPr>
                      <a:r>
                        <a:rPr lang="es-CO" sz="1200" baseline="0" dirty="0" smtClean="0"/>
                        <a:t>PLANTA DE DOCENTES Y DIRECTIVOS.</a:t>
                      </a:r>
                    </a:p>
                    <a:p>
                      <a:pPr algn="l">
                        <a:buFont typeface="Arial" pitchFamily="34" charset="0"/>
                        <a:buChar char="•"/>
                      </a:pPr>
                      <a:r>
                        <a:rPr lang="es-CO" sz="1200" baseline="0" dirty="0" smtClean="0"/>
                        <a:t>PLANTA ADMINISTRATIVA</a:t>
                      </a:r>
                    </a:p>
                    <a:p>
                      <a:pPr algn="l">
                        <a:buFont typeface="Arial" pitchFamily="34" charset="0"/>
                        <a:buChar char="•"/>
                      </a:pPr>
                      <a:r>
                        <a:rPr lang="es-CO" sz="1200" baseline="0" dirty="0" smtClean="0"/>
                        <a:t>FINANCIACION</a:t>
                      </a:r>
                    </a:p>
                    <a:p>
                      <a:pPr algn="l">
                        <a:buFont typeface="Arial" pitchFamily="34" charset="0"/>
                        <a:buChar char="•"/>
                      </a:pPr>
                      <a:r>
                        <a:rPr lang="es-CO" sz="1200" baseline="0" dirty="0" smtClean="0"/>
                        <a:t>SISTEMA DE INFORMACION</a:t>
                      </a:r>
                    </a:p>
                  </a:txBody>
                  <a:tcPr/>
                </a:tc>
              </a:tr>
            </a:tbl>
          </a:graphicData>
        </a:graphic>
      </p:graphicFrame>
      <p:cxnSp>
        <p:nvCxnSpPr>
          <p:cNvPr id="29" name="28 Conector angular"/>
          <p:cNvCxnSpPr/>
          <p:nvPr/>
        </p:nvCxnSpPr>
        <p:spPr>
          <a:xfrm rot="10800000" flipV="1">
            <a:off x="2843808" y="3137237"/>
            <a:ext cx="1152128" cy="7920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29 Conector angular"/>
          <p:cNvCxnSpPr/>
          <p:nvPr/>
        </p:nvCxnSpPr>
        <p:spPr>
          <a:xfrm>
            <a:off x="5292080" y="3137237"/>
            <a:ext cx="936104" cy="7920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p:nvPr/>
        </p:nvCxnSpPr>
        <p:spPr>
          <a:xfrm>
            <a:off x="5758036" y="3929325"/>
            <a:ext cx="0" cy="812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31 Conector recto de flecha"/>
          <p:cNvCxnSpPr/>
          <p:nvPr/>
        </p:nvCxnSpPr>
        <p:spPr>
          <a:xfrm>
            <a:off x="3419872" y="3929325"/>
            <a:ext cx="0" cy="812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7112" y="1337371"/>
            <a:ext cx="8496944" cy="1299541"/>
          </a:xfrm>
        </p:spPr>
        <p:txBody>
          <a:bodyPr>
            <a:normAutofit/>
          </a:bodyPr>
          <a:lstStyle/>
          <a:p>
            <a:pPr lvl="0" algn="l"/>
            <a:r>
              <a:rPr lang="es-CO" sz="3600" dirty="0" smtClean="0"/>
              <a:t>¿Cómo nos organizamos para enfrentar el reto?</a:t>
            </a:r>
            <a:endParaRPr lang="es-CO" sz="3600" dirty="0"/>
          </a:p>
        </p:txBody>
      </p:sp>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Rectángulo"/>
          <p:cNvSpPr/>
          <p:nvPr/>
        </p:nvSpPr>
        <p:spPr>
          <a:xfrm>
            <a:off x="179512" y="2564904"/>
            <a:ext cx="8568952" cy="2550698"/>
          </a:xfrm>
          <a:prstGeom prst="rect">
            <a:avLst/>
          </a:prstGeom>
        </p:spPr>
        <p:txBody>
          <a:bodyPr wrap="square">
            <a:spAutoFit/>
          </a:bodyPr>
          <a:lstStyle/>
          <a:p>
            <a:pPr algn="just">
              <a:lnSpc>
                <a:spcPct val="150000"/>
              </a:lnSpc>
            </a:pPr>
            <a:r>
              <a:rPr lang="es-CO" dirty="0"/>
              <a:t>El proceso dio inicio a través de la apropiación de la documentación que orienta el macro proceso D (Gestión de la calidad de lo servicio educativo en educación inicial, preescolar, básica y media), en el cual se desarrollan los procesos D 01: Gestión de la Evaluación Educativa y D 02: Garantizar el Mejoramiento Continuo de los Establecimientos Educativos; a su vez cada uno los citados procesos contiene en sí mismos unos subprocesos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19" name="1 Título"/>
          <p:cNvSpPr>
            <a:spLocks noGrp="1"/>
          </p:cNvSpPr>
          <p:nvPr>
            <p:ph type="ctrTitle"/>
          </p:nvPr>
        </p:nvSpPr>
        <p:spPr>
          <a:xfrm>
            <a:off x="143362" y="1230496"/>
            <a:ext cx="8496944" cy="1299541"/>
          </a:xfrm>
        </p:spPr>
        <p:txBody>
          <a:bodyPr>
            <a:normAutofit/>
          </a:bodyPr>
          <a:lstStyle/>
          <a:p>
            <a:pPr lvl="0" algn="l"/>
            <a:r>
              <a:rPr lang="es-CO" sz="3600" dirty="0" smtClean="0"/>
              <a:t>¿Que Resultados se han Obtenido Frente a la Planeación?</a:t>
            </a:r>
            <a:endParaRPr lang="es-CO" sz="3600" dirty="0"/>
          </a:p>
        </p:txBody>
      </p:sp>
      <p:sp>
        <p:nvSpPr>
          <p:cNvPr id="40961" name="Rectangle 1"/>
          <p:cNvSpPr>
            <a:spLocks noChangeArrowheads="1"/>
          </p:cNvSpPr>
          <p:nvPr/>
        </p:nvSpPr>
        <p:spPr bwMode="auto">
          <a:xfrm>
            <a:off x="161342" y="2453987"/>
            <a:ext cx="916318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ea typeface="Calibri" pitchFamily="34" charset="0"/>
                <a:cs typeface="Times New Roman" pitchFamily="18" charset="0"/>
              </a:rPr>
              <a:t>Como resultado de la planeación y ejecución del Macroproceso D frente al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ea typeface="Calibri" pitchFamily="34" charset="0"/>
                <a:cs typeface="Times New Roman" pitchFamily="18" charset="0"/>
              </a:rPr>
              <a:t>primer momento del levantamiento de información de los 6 núcleos los siguientes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ea typeface="Calibri" pitchFamily="34" charset="0"/>
                <a:cs typeface="Times New Roman" pitchFamily="18" charset="0"/>
              </a:rPr>
              <a:t>son los resultados logrados:</a:t>
            </a:r>
            <a:endParaRPr kumimoji="0" lang="es-CO" sz="1600" b="0" i="0" u="none" strike="noStrike" cap="none" normalizeH="0" baseline="0" dirty="0" smtClean="0">
              <a:ln>
                <a:noFill/>
              </a:ln>
              <a:solidFill>
                <a:schemeClr val="tx1"/>
              </a:solidFill>
              <a:effectLst/>
              <a:cs typeface="Arial" pitchFamily="34" charset="0"/>
            </a:endParaRPr>
          </a:p>
        </p:txBody>
      </p:sp>
      <p:sp>
        <p:nvSpPr>
          <p:cNvPr id="40962" name="Rectangle 2"/>
          <p:cNvSpPr>
            <a:spLocks noChangeArrowheads="1"/>
          </p:cNvSpPr>
          <p:nvPr/>
        </p:nvSpPr>
        <p:spPr bwMode="auto">
          <a:xfrm>
            <a:off x="154375" y="3307062"/>
            <a:ext cx="6287427" cy="5539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200" b="1" i="0" u="none" strike="noStrike" cap="none" normalizeH="0" baseline="0" dirty="0" smtClean="0">
                <a:ln>
                  <a:noFill/>
                </a:ln>
                <a:solidFill>
                  <a:schemeClr val="tx1"/>
                </a:solidFill>
                <a:effectLst/>
                <a:latin typeface="+mj-lt"/>
                <a:ea typeface="Calibri" pitchFamily="34" charset="0"/>
                <a:cs typeface="Times New Roman" pitchFamily="18" charset="0"/>
              </a:rPr>
              <a:t>Análisis cuantitativo del proceso D01. GESTIÓN DE LA EVALUACIÓN  EDUCATIVA</a:t>
            </a:r>
            <a:endParaRPr kumimoji="0" lang="es-CO" sz="8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6 Tabla"/>
          <p:cNvGraphicFramePr>
            <a:graphicFrameLocks noGrp="1"/>
          </p:cNvGraphicFramePr>
          <p:nvPr/>
        </p:nvGraphicFramePr>
        <p:xfrm>
          <a:off x="1403648" y="3573016"/>
          <a:ext cx="6048672" cy="1706880"/>
        </p:xfrm>
        <a:graphic>
          <a:graphicData uri="http://schemas.openxmlformats.org/drawingml/2006/table">
            <a:tbl>
              <a:tblPr/>
              <a:tblGrid>
                <a:gridCol w="3042056"/>
                <a:gridCol w="3006616"/>
              </a:tblGrid>
              <a:tr h="216024">
                <a:tc>
                  <a:txBody>
                    <a:bodyPr/>
                    <a:lstStyle/>
                    <a:p>
                      <a:pPr algn="ctr">
                        <a:spcAft>
                          <a:spcPts val="0"/>
                        </a:spcAft>
                      </a:pPr>
                      <a:r>
                        <a:rPr lang="es-ES" sz="1600" b="1" i="1" dirty="0">
                          <a:latin typeface="Calibri"/>
                          <a:ea typeface="Times New Roman"/>
                          <a:cs typeface="Times New Roman"/>
                        </a:rPr>
                        <a:t>SUBPROCESOS</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a:latin typeface="Calibri"/>
                          <a:ea typeface="Times New Roman"/>
                          <a:cs typeface="Times New Roman"/>
                        </a:rPr>
                        <a:t>AVANCES EN PORCENTAJE</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marL="342900" lvl="0" indent="-342900" algn="just">
                        <a:spcAft>
                          <a:spcPts val="0"/>
                        </a:spcAft>
                        <a:buFont typeface="+mj-lt"/>
                        <a:buAutoNum type="arabicPeriod"/>
                      </a:pPr>
                      <a:r>
                        <a:rPr lang="es-ES" sz="1600" b="1" i="1">
                          <a:latin typeface="Calibri"/>
                          <a:ea typeface="Times New Roman"/>
                          <a:cs typeface="Times New Roman"/>
                        </a:rPr>
                        <a:t>Prueba Saber 5°, 9° y 11°</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dirty="0" smtClean="0">
                          <a:latin typeface="Calibri"/>
                          <a:ea typeface="Times New Roman"/>
                          <a:cs typeface="Times New Roman"/>
                        </a:rPr>
                        <a:t>71.95%</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2048">
                <a:tc>
                  <a:txBody>
                    <a:bodyPr/>
                    <a:lstStyle/>
                    <a:p>
                      <a:pPr marL="342900" lvl="0" indent="-342900" algn="just">
                        <a:spcAft>
                          <a:spcPts val="0"/>
                        </a:spcAft>
                        <a:buFont typeface="+mj-lt"/>
                        <a:buAutoNum type="arabicPeriod"/>
                      </a:pPr>
                      <a:r>
                        <a:rPr lang="es-ES" sz="1600" b="1" i="1">
                          <a:latin typeface="Calibri"/>
                          <a:ea typeface="Times New Roman"/>
                          <a:cs typeface="Times New Roman"/>
                        </a:rPr>
                        <a:t>Sistema de Evaluación Escolar 2011 y 2012</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dirty="0" smtClean="0">
                          <a:latin typeface="Calibri"/>
                          <a:ea typeface="Times New Roman"/>
                          <a:cs typeface="Times New Roman"/>
                        </a:rPr>
                        <a:t>63.71%</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marL="342900" lvl="0" indent="-342900" algn="just">
                        <a:spcAft>
                          <a:spcPts val="0"/>
                        </a:spcAft>
                        <a:buFont typeface="+mj-lt"/>
                        <a:buAutoNum type="arabicPeriod"/>
                      </a:pPr>
                      <a:r>
                        <a:rPr lang="es-ES" sz="1600" b="1" i="1">
                          <a:latin typeface="Calibri"/>
                          <a:ea typeface="Times New Roman"/>
                          <a:cs typeface="Times New Roman"/>
                        </a:rPr>
                        <a:t>Evaluación de Desempeño</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dirty="0" smtClean="0">
                          <a:latin typeface="Calibri"/>
                          <a:ea typeface="Times New Roman"/>
                          <a:cs typeface="Times New Roman"/>
                        </a:rPr>
                        <a:t>90.46%</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marL="342900" lvl="0" indent="-342900" algn="just">
                        <a:spcAft>
                          <a:spcPts val="0"/>
                        </a:spcAft>
                        <a:buFont typeface="+mj-lt"/>
                        <a:buAutoNum type="arabicPeriod"/>
                      </a:pPr>
                      <a:r>
                        <a:rPr lang="es-ES" sz="1600" b="1" i="1">
                          <a:latin typeface="Calibri"/>
                          <a:ea typeface="Times New Roman"/>
                          <a:cs typeface="Times New Roman"/>
                        </a:rPr>
                        <a:t>Auto evaluación Institucional</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dirty="0" smtClean="0">
                          <a:latin typeface="Calibri"/>
                          <a:ea typeface="Times New Roman"/>
                          <a:cs typeface="Times New Roman"/>
                        </a:rPr>
                        <a:t>95.24%</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024">
                <a:tc>
                  <a:txBody>
                    <a:bodyPr/>
                    <a:lstStyle/>
                    <a:p>
                      <a:pPr marL="457200" algn="just">
                        <a:spcAft>
                          <a:spcPts val="0"/>
                        </a:spcAft>
                      </a:pPr>
                      <a:r>
                        <a:rPr lang="es-ES" sz="1600" b="1" i="1">
                          <a:latin typeface="Calibri"/>
                          <a:ea typeface="Times New Roman"/>
                          <a:cs typeface="Times New Roman"/>
                        </a:rPr>
                        <a:t>TOTAL PROCESO D01</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dirty="0" smtClean="0">
                          <a:latin typeface="Calibri"/>
                          <a:ea typeface="Times New Roman"/>
                          <a:cs typeface="Times New Roman"/>
                        </a:rPr>
                        <a:t>84.51%</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19" name="1 Título"/>
          <p:cNvSpPr>
            <a:spLocks noGrp="1"/>
          </p:cNvSpPr>
          <p:nvPr>
            <p:ph type="ctrTitle"/>
          </p:nvPr>
        </p:nvSpPr>
        <p:spPr>
          <a:xfrm>
            <a:off x="143362" y="1230496"/>
            <a:ext cx="8496944" cy="1299541"/>
          </a:xfrm>
        </p:spPr>
        <p:txBody>
          <a:bodyPr>
            <a:normAutofit/>
          </a:bodyPr>
          <a:lstStyle/>
          <a:p>
            <a:pPr lvl="0" algn="l"/>
            <a:r>
              <a:rPr lang="es-CO" sz="3600" dirty="0" smtClean="0"/>
              <a:t>¿Que Resultados se han Obtenido Frente a la Planeación?</a:t>
            </a:r>
            <a:endParaRPr lang="es-CO" sz="3600" dirty="0"/>
          </a:p>
        </p:txBody>
      </p:sp>
      <p:sp>
        <p:nvSpPr>
          <p:cNvPr id="43009" name="Rectangle 1"/>
          <p:cNvSpPr>
            <a:spLocks noChangeArrowheads="1"/>
          </p:cNvSpPr>
          <p:nvPr/>
        </p:nvSpPr>
        <p:spPr bwMode="auto">
          <a:xfrm>
            <a:off x="162070" y="2383031"/>
            <a:ext cx="829836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Análisis cuantitativo del proceso D02. GARANTIZAR EL MEJORAMIENTO CONTINUO DE LAS INSTITUCIONES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s-CO" sz="1200" b="1"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EDUCATIVAS</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5 Tabla"/>
          <p:cNvGraphicFramePr>
            <a:graphicFrameLocks noGrp="1"/>
          </p:cNvGraphicFramePr>
          <p:nvPr/>
        </p:nvGraphicFramePr>
        <p:xfrm>
          <a:off x="1115616" y="2780928"/>
          <a:ext cx="6696744" cy="2438400"/>
        </p:xfrm>
        <a:graphic>
          <a:graphicData uri="http://schemas.openxmlformats.org/drawingml/2006/table">
            <a:tbl>
              <a:tblPr/>
              <a:tblGrid>
                <a:gridCol w="3594605"/>
                <a:gridCol w="3102139"/>
              </a:tblGrid>
              <a:tr h="230426">
                <a:tc>
                  <a:txBody>
                    <a:bodyPr/>
                    <a:lstStyle/>
                    <a:p>
                      <a:pPr algn="ctr">
                        <a:spcAft>
                          <a:spcPts val="0"/>
                        </a:spcAft>
                      </a:pPr>
                      <a:r>
                        <a:rPr lang="es-ES" sz="1600" b="1" i="1" dirty="0">
                          <a:latin typeface="Calibri"/>
                          <a:ea typeface="Times New Roman"/>
                          <a:cs typeface="Times New Roman"/>
                        </a:rPr>
                        <a:t>SUBPROCESOS</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i="1">
                          <a:latin typeface="Calibri"/>
                          <a:ea typeface="Times New Roman"/>
                          <a:cs typeface="Times New Roman"/>
                        </a:rPr>
                        <a:t>AVANCES EN PORCENTAJE</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dirty="0">
                          <a:latin typeface="Calibri"/>
                          <a:ea typeface="Times New Roman"/>
                          <a:cs typeface="Times New Roman"/>
                        </a:rPr>
                        <a:t>Gestión del PEI</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70.88%</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Gestión del PMI</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90%</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Formación Docentes y Directivos</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100%</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Proyectos Transversales</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49.02%</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Articulación de los Niveles Edu.</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100%</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Uso y Apropiación de MTIC</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88.57%</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Experiencias Significativas</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58.57%</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342900" lvl="0" indent="-342900" algn="l">
                        <a:spcAft>
                          <a:spcPts val="0"/>
                        </a:spcAft>
                        <a:buFont typeface="+mj-lt"/>
                        <a:buAutoNum type="arabicPeriod"/>
                      </a:pPr>
                      <a:r>
                        <a:rPr lang="es-ES" sz="1600" b="1" i="1">
                          <a:latin typeface="Calibri"/>
                          <a:ea typeface="Times New Roman"/>
                          <a:cs typeface="Times New Roman"/>
                        </a:rPr>
                        <a:t>Plan de Apoyo al Mejoramiento</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a:latin typeface="Calibri"/>
                          <a:ea typeface="Times New Roman"/>
                          <a:cs typeface="Times New Roman"/>
                        </a:rPr>
                        <a:t>100.00%</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6">
                <a:tc>
                  <a:txBody>
                    <a:bodyPr/>
                    <a:lstStyle/>
                    <a:p>
                      <a:pPr marL="457200" algn="l">
                        <a:spcAft>
                          <a:spcPts val="0"/>
                        </a:spcAft>
                      </a:pPr>
                      <a:r>
                        <a:rPr lang="es-ES" sz="1600" b="1" i="1">
                          <a:latin typeface="Calibri"/>
                          <a:ea typeface="Times New Roman"/>
                          <a:cs typeface="Times New Roman"/>
                        </a:rPr>
                        <a:t>TOTAL PROCESO D02</a:t>
                      </a:r>
                      <a:endParaRPr lang="es-CO" sz="1600" b="1">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S" sz="1600" b="1" dirty="0" smtClean="0">
                          <a:latin typeface="Calibri"/>
                          <a:ea typeface="Times New Roman"/>
                          <a:cs typeface="Times New Roman"/>
                        </a:rPr>
                        <a:t>82.13%</a:t>
                      </a:r>
                      <a:endParaRPr lang="es-CO" sz="16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19" name="1 Título"/>
          <p:cNvSpPr>
            <a:spLocks noGrp="1"/>
          </p:cNvSpPr>
          <p:nvPr>
            <p:ph type="ctrTitle"/>
          </p:nvPr>
        </p:nvSpPr>
        <p:spPr>
          <a:xfrm>
            <a:off x="143362" y="1230496"/>
            <a:ext cx="8496944" cy="1299541"/>
          </a:xfrm>
        </p:spPr>
        <p:txBody>
          <a:bodyPr>
            <a:normAutofit/>
          </a:bodyPr>
          <a:lstStyle/>
          <a:p>
            <a:pPr lvl="0" algn="l"/>
            <a:r>
              <a:rPr lang="es-CO" sz="3600" dirty="0" smtClean="0"/>
              <a:t>¿Que Resultados se han Obtenido Frente a la Planeación?</a:t>
            </a:r>
            <a:endParaRPr lang="es-CO" sz="3600" dirty="0"/>
          </a:p>
        </p:txBody>
      </p:sp>
      <p:sp>
        <p:nvSpPr>
          <p:cNvPr id="7" name="6 Rectángulo"/>
          <p:cNvSpPr/>
          <p:nvPr/>
        </p:nvSpPr>
        <p:spPr>
          <a:xfrm rot="10800000" flipV="1">
            <a:off x="1979712" y="3140968"/>
            <a:ext cx="5331637" cy="646331"/>
          </a:xfrm>
          <a:prstGeom prst="rect">
            <a:avLst/>
          </a:prstGeom>
        </p:spPr>
        <p:txBody>
          <a:bodyPr wrap="square">
            <a:spAutoFit/>
          </a:bodyPr>
          <a:lstStyle/>
          <a:p>
            <a:pPr lvl="0" algn="just" fontAlgn="base">
              <a:spcBef>
                <a:spcPct val="0"/>
              </a:spcBef>
              <a:spcAft>
                <a:spcPct val="0"/>
              </a:spcAft>
            </a:pPr>
            <a:r>
              <a:rPr lang="es-CO" b="1" dirty="0" smtClean="0">
                <a:latin typeface="Arial" pitchFamily="34" charset="0"/>
                <a:ea typeface="Calibri" pitchFamily="34" charset="0"/>
                <a:cs typeface="Times New Roman" pitchFamily="18" charset="0"/>
              </a:rPr>
              <a:t>Total avance del macroproceso D </a:t>
            </a:r>
          </a:p>
          <a:p>
            <a:pPr lvl="0" algn="just" fontAlgn="base">
              <a:spcBef>
                <a:spcPct val="0"/>
              </a:spcBef>
              <a:spcAft>
                <a:spcPct val="0"/>
              </a:spcAft>
            </a:pPr>
            <a:r>
              <a:rPr lang="es-CO" b="1" dirty="0" smtClean="0">
                <a:latin typeface="Arial" pitchFamily="34" charset="0"/>
                <a:ea typeface="Calibri" pitchFamily="34" charset="0"/>
                <a:cs typeface="Times New Roman" pitchFamily="18" charset="0"/>
              </a:rPr>
              <a:t>año 2011 y 2012: </a:t>
            </a:r>
            <a:r>
              <a:rPr lang="es-CO" b="1" dirty="0" smtClean="0">
                <a:latin typeface="Arial" pitchFamily="34" charset="0"/>
                <a:ea typeface="Calibri" pitchFamily="34" charset="0"/>
                <a:cs typeface="Times New Roman" pitchFamily="18" charset="0"/>
              </a:rPr>
              <a:t>83.32%</a:t>
            </a:r>
            <a:endParaRPr lang="es-CO" dirty="0" smtClean="0">
              <a:latin typeface="Arial" pitchFamily="34" charset="0"/>
              <a:cs typeface="Arial" pitchFamily="34" charset="0"/>
            </a:endParaRPr>
          </a:p>
        </p:txBody>
      </p:sp>
      <p:sp>
        <p:nvSpPr>
          <p:cNvPr id="8" name="7 Rectángulo"/>
          <p:cNvSpPr/>
          <p:nvPr/>
        </p:nvSpPr>
        <p:spPr>
          <a:xfrm>
            <a:off x="395536" y="2492896"/>
            <a:ext cx="6876256" cy="461665"/>
          </a:xfrm>
          <a:prstGeom prst="rect">
            <a:avLst/>
          </a:prstGeom>
        </p:spPr>
        <p:txBody>
          <a:bodyPr wrap="square">
            <a:spAutoFit/>
          </a:bodyPr>
          <a:lstStyle/>
          <a:p>
            <a:pPr lvl="0" algn="just" fontAlgn="base">
              <a:spcBef>
                <a:spcPct val="0"/>
              </a:spcBef>
              <a:spcAft>
                <a:spcPct val="0"/>
              </a:spcAft>
            </a:pPr>
            <a:r>
              <a:rPr lang="es-CO" sz="1200" b="1" dirty="0" smtClean="0">
                <a:latin typeface="Calibri" pitchFamily="34" charset="0"/>
                <a:ea typeface="Calibri" pitchFamily="34" charset="0"/>
                <a:cs typeface="Calibri" pitchFamily="34" charset="0"/>
              </a:rPr>
              <a:t>Análisis cuantitativo del macroproceso D. GESTIÓN DE LA CALIDAD DEL SERVICIO </a:t>
            </a:r>
          </a:p>
          <a:p>
            <a:pPr lvl="0" algn="just" fontAlgn="base">
              <a:spcBef>
                <a:spcPct val="0"/>
              </a:spcBef>
              <a:spcAft>
                <a:spcPct val="0"/>
              </a:spcAft>
            </a:pPr>
            <a:r>
              <a:rPr lang="es-CO" sz="1200" b="1" dirty="0" smtClean="0">
                <a:latin typeface="Calibri" pitchFamily="34" charset="0"/>
                <a:ea typeface="Calibri" pitchFamily="34" charset="0"/>
                <a:cs typeface="Calibri" pitchFamily="34" charset="0"/>
              </a:rPr>
              <a:t>EDUCATIVO EN EDUCACIÓN PRE-ESCOLAR, BÁSICA Y MEDIA</a:t>
            </a:r>
            <a:endParaRPr lang="es-CO" sz="12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5057" name="Rectangle 1"/>
          <p:cNvSpPr>
            <a:spLocks noChangeArrowheads="1"/>
          </p:cNvSpPr>
          <p:nvPr/>
        </p:nvSpPr>
        <p:spPr bwMode="auto">
          <a:xfrm>
            <a:off x="251521" y="1556792"/>
            <a:ext cx="864096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Los resultados mostrados en las tablas anteriores son con base a la realización de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asistencia técnica in situ a los establecimientos educativos, donde no solo se realizo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captura de información para su futuro análisis sino también se institucionaliza la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cultura del proceso del uso de la información analizada e interpretada y levantada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para efecto de definir la ruta de mejoramiento institucional, para reafirmar la política </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definida por la Secretaria de Educación Municipal desde el área de Calidad Educativa.</a:t>
            </a:r>
          </a:p>
          <a:p>
            <a:pPr marL="0" marR="0" lvl="0" indent="0" defTabSz="914400" rtl="0" eaLnBrk="1" fontAlgn="base" latinLnBrk="0" hangingPunct="1">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 </a:t>
            </a:r>
            <a:endParaRPr kumimoji="0" lang="es-CO" sz="1600" b="0" i="0" u="none" strike="noStrike" cap="none" normalizeH="0" baseline="0" dirty="0" smtClean="0">
              <a:ln>
                <a:noFill/>
              </a:ln>
              <a:solidFill>
                <a:schemeClr val="tx1"/>
              </a:solidFill>
              <a:effectLst/>
              <a:latin typeface="+mj-lt"/>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Agotado el primer momento de levantamiento de información se realiza el análisis </a:t>
            </a:r>
          </a:p>
          <a:p>
            <a:pPr marL="0" marR="0" lvl="0" indent="0" defTabSz="914400" rtl="0" eaLnBrk="0" fontAlgn="base" latinLnBrk="0" hangingPunct="0">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e interpretación a través de la caracterización del ente territorial o establecimiento </a:t>
            </a:r>
          </a:p>
          <a:p>
            <a:pPr marL="0" marR="0" lvl="0" indent="0" defTabSz="914400" rtl="0" eaLnBrk="0" fontAlgn="base" latinLnBrk="0" hangingPunct="0">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mj-lt"/>
                <a:ea typeface="Calibri" pitchFamily="34" charset="0"/>
                <a:cs typeface="Times New Roman" pitchFamily="18" charset="0"/>
              </a:rPr>
              <a:t>educativo con  el propósito de programar y ejecutar el plan de mejora.</a:t>
            </a:r>
            <a:endParaRPr kumimoji="0" lang="es-CO" sz="1600"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5057" name="Rectangle 1"/>
          <p:cNvSpPr>
            <a:spLocks noChangeArrowheads="1"/>
          </p:cNvSpPr>
          <p:nvPr/>
        </p:nvSpPr>
        <p:spPr bwMode="auto">
          <a:xfrm>
            <a:off x="251521" y="2326233"/>
            <a:ext cx="864096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CO" sz="6000" dirty="0" smtClean="0">
                <a:latin typeface="Calibri" pitchFamily="34" charset="0"/>
                <a:cs typeface="Calibri" pitchFamily="34" charset="0"/>
              </a:rPr>
              <a:t>G</a:t>
            </a:r>
            <a:r>
              <a:rPr kumimoji="0" lang="es-CO" sz="6000" b="0" i="0" u="none" strike="noStrike" cap="none" normalizeH="0" baseline="0" dirty="0" smtClean="0">
                <a:ln>
                  <a:noFill/>
                </a:ln>
                <a:solidFill>
                  <a:schemeClr val="tx1"/>
                </a:solidFill>
                <a:effectLst/>
                <a:latin typeface="Calibri" pitchFamily="34" charset="0"/>
                <a:cs typeface="Calibri" pitchFamily="34" charset="0"/>
              </a:rPr>
              <a:t>RACIAS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cxnSp>
        <p:nvCxnSpPr>
          <p:cNvPr id="7" name="6 Conector angular"/>
          <p:cNvCxnSpPr/>
          <p:nvPr/>
        </p:nvCxnSpPr>
        <p:spPr>
          <a:xfrm flipH="1">
            <a:off x="2823592" y="2071678"/>
            <a:ext cx="1643074" cy="50006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angular"/>
          <p:cNvCxnSpPr/>
          <p:nvPr/>
        </p:nvCxnSpPr>
        <p:spPr>
          <a:xfrm>
            <a:off x="4651182" y="2071678"/>
            <a:ext cx="1643074" cy="50006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9" name="8 Tabla"/>
          <p:cNvGraphicFramePr>
            <a:graphicFrameLocks noGrp="1"/>
          </p:cNvGraphicFramePr>
          <p:nvPr/>
        </p:nvGraphicFramePr>
        <p:xfrm>
          <a:off x="1852037" y="1330260"/>
          <a:ext cx="5572164" cy="914400"/>
        </p:xfrm>
        <a:graphic>
          <a:graphicData uri="http://schemas.openxmlformats.org/drawingml/2006/table">
            <a:tbl>
              <a:tblPr firstRow="1" bandRow="1">
                <a:tableStyleId>{5C22544A-7EE6-4342-B048-85BDC9FD1C3A}</a:tableStyleId>
              </a:tblPr>
              <a:tblGrid>
                <a:gridCol w="5572164"/>
              </a:tblGrid>
              <a:tr h="425766">
                <a:tc>
                  <a:txBody>
                    <a:bodyPr/>
                    <a:lstStyle/>
                    <a:p>
                      <a:pPr algn="ctr"/>
                      <a:r>
                        <a:rPr lang="es-CO" dirty="0" smtClean="0"/>
                        <a:t>GESTIÓN</a:t>
                      </a:r>
                      <a:r>
                        <a:rPr lang="es-CO" baseline="0" dirty="0" smtClean="0"/>
                        <a:t> DE LA CALIDAD DEL SERVICIO EDUCATIVO EN EDUCACIÓN INICIAL PRESCOLAR- BASICA Y MEDIA</a:t>
                      </a:r>
                    </a:p>
                  </a:txBody>
                  <a:tcPr>
                    <a:solidFill>
                      <a:srgbClr val="00B050"/>
                    </a:solidFill>
                  </a:tcPr>
                </a:tc>
              </a:tr>
            </a:tbl>
          </a:graphicData>
        </a:graphic>
      </p:graphicFrame>
      <p:sp>
        <p:nvSpPr>
          <p:cNvPr id="10" name="9 Flecha abajo"/>
          <p:cNvSpPr/>
          <p:nvPr/>
        </p:nvSpPr>
        <p:spPr>
          <a:xfrm>
            <a:off x="1280533" y="3762252"/>
            <a:ext cx="285752" cy="285752"/>
          </a:xfrm>
          <a:prstGeom prst="downArrow">
            <a:avLst>
              <a:gd name="adj1" fmla="val 50000"/>
              <a:gd name="adj2" fmla="val 523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cxnSp>
        <p:nvCxnSpPr>
          <p:cNvPr id="11" name="10 Conector recto de flecha"/>
          <p:cNvCxnSpPr>
            <a:stCxn id="10" idx="0"/>
            <a:endCxn id="10" idx="0"/>
          </p:cNvCxnSpPr>
          <p:nvPr/>
        </p:nvCxnSpPr>
        <p:spPr>
          <a:xfrm rot="5400000" flipH="1" flipV="1">
            <a:off x="1423409" y="3762252"/>
            <a:ext cx="158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26 Subtítulo"/>
          <p:cNvSpPr>
            <a:spLocks noGrp="1"/>
          </p:cNvSpPr>
          <p:nvPr>
            <p:ph type="subTitle" idx="1"/>
          </p:nvPr>
        </p:nvSpPr>
        <p:spPr>
          <a:xfrm>
            <a:off x="3787257" y="2119178"/>
            <a:ext cx="1309822" cy="285752"/>
          </a:xfrm>
        </p:spPr>
        <p:txBody>
          <a:bodyPr>
            <a:normAutofit fontScale="25000" lnSpcReduction="20000"/>
          </a:bodyPr>
          <a:lstStyle/>
          <a:p>
            <a:endParaRPr lang="es-CO" b="1" dirty="0" smtClean="0">
              <a:solidFill>
                <a:srgbClr val="7030A0"/>
              </a:solidFill>
            </a:endParaRPr>
          </a:p>
          <a:p>
            <a:r>
              <a:rPr lang="es-CO" sz="4800" b="1" dirty="0" smtClean="0">
                <a:solidFill>
                  <a:srgbClr val="7030A0"/>
                </a:solidFill>
              </a:rPr>
              <a:t>PROCESOS</a:t>
            </a:r>
            <a:endParaRPr lang="es-CO" sz="4800" b="1" dirty="0">
              <a:solidFill>
                <a:srgbClr val="7030A0"/>
              </a:solidFill>
            </a:endParaRPr>
          </a:p>
        </p:txBody>
      </p:sp>
      <p:sp>
        <p:nvSpPr>
          <p:cNvPr id="13" name="12 Marcador de número de diapositiva"/>
          <p:cNvSpPr>
            <a:spLocks noGrp="1"/>
          </p:cNvSpPr>
          <p:nvPr>
            <p:ph type="sldNum" sz="quarter" idx="12"/>
          </p:nvPr>
        </p:nvSpPr>
        <p:spPr>
          <a:xfrm>
            <a:off x="6476443" y="6356350"/>
            <a:ext cx="2133600" cy="365125"/>
          </a:xfrm>
        </p:spPr>
        <p:txBody>
          <a:bodyPr/>
          <a:lstStyle/>
          <a:p>
            <a:fld id="{CCC06042-DAC0-471A-B4DC-5C0B5FFF27DC}" type="slidenum">
              <a:rPr lang="es-CO" smtClean="0"/>
              <a:pPr/>
              <a:t>3</a:t>
            </a:fld>
            <a:endParaRPr lang="es-CO"/>
          </a:p>
        </p:txBody>
      </p:sp>
      <p:graphicFrame>
        <p:nvGraphicFramePr>
          <p:cNvPr id="14" name="13 Tabla"/>
          <p:cNvGraphicFramePr>
            <a:graphicFrameLocks noGrp="1"/>
          </p:cNvGraphicFramePr>
          <p:nvPr/>
        </p:nvGraphicFramePr>
        <p:xfrm>
          <a:off x="381789" y="2280011"/>
          <a:ext cx="2082907" cy="1163057"/>
        </p:xfrm>
        <a:graphic>
          <a:graphicData uri="http://schemas.openxmlformats.org/drawingml/2006/table">
            <a:tbl>
              <a:tblPr firstRow="1" bandRow="1">
                <a:tableStyleId>{5C22544A-7EE6-4342-B048-85BDC9FD1C3A}</a:tableStyleId>
              </a:tblPr>
              <a:tblGrid>
                <a:gridCol w="2082907"/>
              </a:tblGrid>
              <a:tr h="1163057">
                <a:tc>
                  <a:txBody>
                    <a:bodyPr/>
                    <a:lstStyle/>
                    <a:p>
                      <a:pPr algn="ctr"/>
                      <a:endParaRPr lang="es-CO" dirty="0" smtClean="0"/>
                    </a:p>
                    <a:p>
                      <a:pPr algn="ctr"/>
                      <a:r>
                        <a:rPr lang="es-CO" sz="1400" dirty="0" smtClean="0"/>
                        <a:t>D01: GESTION DE LA EVALUACIÓN EDUCATIVA</a:t>
                      </a:r>
                      <a:endParaRPr lang="es-CO" sz="1400" baseline="0" dirty="0" smtClean="0"/>
                    </a:p>
                  </a:txBody>
                  <a:tcPr>
                    <a:solidFill>
                      <a:srgbClr val="00B050"/>
                    </a:solidFill>
                  </a:tcPr>
                </a:tc>
              </a:tr>
            </a:tbl>
          </a:graphicData>
        </a:graphic>
      </p:graphicFrame>
      <p:graphicFrame>
        <p:nvGraphicFramePr>
          <p:cNvPr id="15" name="14 Tabla"/>
          <p:cNvGraphicFramePr>
            <a:graphicFrameLocks noGrp="1"/>
          </p:cNvGraphicFramePr>
          <p:nvPr/>
        </p:nvGraphicFramePr>
        <p:xfrm>
          <a:off x="6388444" y="2292608"/>
          <a:ext cx="2571768" cy="1224136"/>
        </p:xfrm>
        <a:graphic>
          <a:graphicData uri="http://schemas.openxmlformats.org/drawingml/2006/table">
            <a:tbl>
              <a:tblPr firstRow="1" bandRow="1">
                <a:tableStyleId>{5C22544A-7EE6-4342-B048-85BDC9FD1C3A}</a:tableStyleId>
              </a:tblPr>
              <a:tblGrid>
                <a:gridCol w="2571768"/>
              </a:tblGrid>
              <a:tr h="1224136">
                <a:tc>
                  <a:txBody>
                    <a:bodyPr/>
                    <a:lstStyle/>
                    <a:p>
                      <a:pPr algn="ctr"/>
                      <a:endParaRPr lang="es-CO" sz="1400" dirty="0" smtClean="0"/>
                    </a:p>
                    <a:p>
                      <a:pPr algn="ctr"/>
                      <a:r>
                        <a:rPr lang="es-CO" sz="1400" dirty="0" smtClean="0"/>
                        <a:t>D02: GARANTIZAR</a:t>
                      </a:r>
                      <a:r>
                        <a:rPr lang="es-CO" sz="1400" baseline="0" dirty="0" smtClean="0"/>
                        <a:t> MEJORAMIENTO CONTINUO DE LOS ESTABLECIMIENTOS EDUCATIVOS</a:t>
                      </a:r>
                    </a:p>
                  </a:txBody>
                  <a:tcPr>
                    <a:solidFill>
                      <a:srgbClr val="00B050"/>
                    </a:solidFill>
                  </a:tcPr>
                </a:tc>
              </a:tr>
            </a:tbl>
          </a:graphicData>
        </a:graphic>
      </p:graphicFrame>
      <p:sp>
        <p:nvSpPr>
          <p:cNvPr id="16" name="15 Flecha abajo"/>
          <p:cNvSpPr/>
          <p:nvPr/>
        </p:nvSpPr>
        <p:spPr>
          <a:xfrm>
            <a:off x="7519389" y="3762440"/>
            <a:ext cx="285752" cy="285752"/>
          </a:xfrm>
          <a:prstGeom prst="downArrow">
            <a:avLst>
              <a:gd name="adj1" fmla="val 50000"/>
              <a:gd name="adj2" fmla="val 523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aphicFrame>
        <p:nvGraphicFramePr>
          <p:cNvPr id="17" name="16 Tabla"/>
          <p:cNvGraphicFramePr>
            <a:graphicFrameLocks noGrp="1"/>
          </p:cNvGraphicFramePr>
          <p:nvPr/>
        </p:nvGraphicFramePr>
        <p:xfrm>
          <a:off x="197088" y="4071942"/>
          <a:ext cx="2571768" cy="2714644"/>
        </p:xfrm>
        <a:graphic>
          <a:graphicData uri="http://schemas.openxmlformats.org/drawingml/2006/table">
            <a:tbl>
              <a:tblPr firstRow="1" bandRow="1">
                <a:tableStyleId>{5C22544A-7EE6-4342-B048-85BDC9FD1C3A}</a:tableStyleId>
              </a:tblPr>
              <a:tblGrid>
                <a:gridCol w="2571768"/>
              </a:tblGrid>
              <a:tr h="2714644">
                <a:tc>
                  <a:txBody>
                    <a:bodyPr/>
                    <a:lstStyle/>
                    <a:p>
                      <a:pPr algn="ctr"/>
                      <a:endParaRPr lang="es-CO" dirty="0" smtClean="0">
                        <a:solidFill>
                          <a:schemeClr val="tx1"/>
                        </a:solidFill>
                      </a:endParaRPr>
                    </a:p>
                    <a:p>
                      <a:pPr marL="228600" indent="-228600" algn="l">
                        <a:buAutoNum type="arabicPeriod"/>
                      </a:pPr>
                      <a:r>
                        <a:rPr lang="es-CO" sz="900" baseline="0" dirty="0" smtClean="0">
                          <a:solidFill>
                            <a:schemeClr val="tx1"/>
                          </a:solidFill>
                        </a:rPr>
                        <a:t>Análisis y uso de los resultados de la evaluaciones de estudiantes (3°,5°,9° y 11°).</a:t>
                      </a:r>
                    </a:p>
                    <a:p>
                      <a:pPr marL="228600" indent="-228600" algn="l">
                        <a:buAutoNum type="arabicPeriod"/>
                      </a:pPr>
                      <a:endParaRPr lang="es-CO" sz="900" baseline="0" dirty="0" smtClean="0">
                        <a:solidFill>
                          <a:schemeClr val="tx1"/>
                        </a:solidFill>
                      </a:endParaRPr>
                    </a:p>
                    <a:p>
                      <a:pPr marL="228600" indent="-228600" algn="l">
                        <a:buAutoNum type="arabicPeriod"/>
                      </a:pPr>
                      <a:r>
                        <a:rPr lang="es-CO" sz="900" baseline="0" dirty="0" smtClean="0">
                          <a:solidFill>
                            <a:schemeClr val="tx1"/>
                          </a:solidFill>
                        </a:rPr>
                        <a:t>Evaluación, análisis y uso de los resultados de la evaluación a docentes y directivos docentes de establecimientos educativos oficiales.</a:t>
                      </a:r>
                    </a:p>
                    <a:p>
                      <a:pPr marL="228600" indent="-228600" algn="l">
                        <a:buAutoNum type="arabicPeriod"/>
                      </a:pPr>
                      <a:endParaRPr lang="es-CO" sz="900" baseline="0" dirty="0" smtClean="0">
                        <a:solidFill>
                          <a:schemeClr val="tx1"/>
                        </a:solidFill>
                      </a:endParaRPr>
                    </a:p>
                    <a:p>
                      <a:pPr marL="228600" indent="-228600" algn="l">
                        <a:buAutoNum type="arabicPeriod"/>
                      </a:pPr>
                      <a:r>
                        <a:rPr lang="es-CO" sz="900" baseline="0" dirty="0" smtClean="0">
                          <a:solidFill>
                            <a:schemeClr val="tx1"/>
                          </a:solidFill>
                        </a:rPr>
                        <a:t>Orientar la ruta de mejoramiento.</a:t>
                      </a:r>
                    </a:p>
                    <a:p>
                      <a:pPr marL="228600" indent="-228600" algn="l">
                        <a:buAutoNum type="arabicPeriod"/>
                      </a:pPr>
                      <a:endParaRPr lang="es-CO" sz="900" baseline="0" dirty="0" smtClean="0">
                        <a:solidFill>
                          <a:schemeClr val="tx1"/>
                        </a:solidFill>
                      </a:endParaRPr>
                    </a:p>
                    <a:p>
                      <a:pPr marL="228600" indent="-228600" algn="l">
                        <a:buAutoNum type="arabicPeriod"/>
                      </a:pPr>
                      <a:r>
                        <a:rPr lang="es-CO" sz="900" baseline="0" dirty="0" smtClean="0">
                          <a:solidFill>
                            <a:schemeClr val="tx1"/>
                          </a:solidFill>
                        </a:rPr>
                        <a:t>Elaborar la caracterización y perfil del sector educativo.</a:t>
                      </a:r>
                    </a:p>
                    <a:p>
                      <a:pPr marL="228600" indent="-228600" algn="l">
                        <a:buAutoNum type="arabicPeriod"/>
                      </a:pPr>
                      <a:endParaRPr lang="es-CO" sz="900" baseline="0" dirty="0" smtClean="0"/>
                    </a:p>
                  </a:txBody>
                  <a:tcPr>
                    <a:solidFill>
                      <a:schemeClr val="accent3">
                        <a:lumMod val="60000"/>
                        <a:lumOff val="40000"/>
                      </a:schemeClr>
                    </a:solidFill>
                  </a:tcPr>
                </a:tc>
              </a:tr>
            </a:tbl>
          </a:graphicData>
        </a:graphic>
      </p:graphicFrame>
      <p:graphicFrame>
        <p:nvGraphicFramePr>
          <p:cNvPr id="18" name="17 Tabla"/>
          <p:cNvGraphicFramePr>
            <a:graphicFrameLocks noGrp="1"/>
          </p:cNvGraphicFramePr>
          <p:nvPr/>
        </p:nvGraphicFramePr>
        <p:xfrm>
          <a:off x="6380939" y="4071942"/>
          <a:ext cx="2571768" cy="2714644"/>
        </p:xfrm>
        <a:graphic>
          <a:graphicData uri="http://schemas.openxmlformats.org/drawingml/2006/table">
            <a:tbl>
              <a:tblPr firstRow="1" bandRow="1">
                <a:tableStyleId>{5C22544A-7EE6-4342-B048-85BDC9FD1C3A}</a:tableStyleId>
              </a:tblPr>
              <a:tblGrid>
                <a:gridCol w="2571768"/>
              </a:tblGrid>
              <a:tr h="2714644">
                <a:tc>
                  <a:txBody>
                    <a:bodyPr/>
                    <a:lstStyle/>
                    <a:p>
                      <a:pPr algn="l"/>
                      <a:endParaRPr lang="es-CO" sz="900" baseline="0" dirty="0" smtClean="0"/>
                    </a:p>
                    <a:p>
                      <a:pPr marL="228600" indent="-228600" algn="l">
                        <a:buAutoNum type="arabicPeriod"/>
                      </a:pPr>
                      <a:r>
                        <a:rPr lang="es-CO" sz="900" baseline="0" dirty="0" smtClean="0">
                          <a:solidFill>
                            <a:schemeClr val="tx1"/>
                          </a:solidFill>
                        </a:rPr>
                        <a:t>Gestionar el plan de apoyo al  mejoramiento (PAM).</a:t>
                      </a:r>
                    </a:p>
                    <a:p>
                      <a:pPr marL="228600" indent="-228600" algn="l">
                        <a:buAutoNum type="arabicPeriod"/>
                      </a:pPr>
                      <a:r>
                        <a:rPr lang="es-CO" sz="900" baseline="0" dirty="0" smtClean="0">
                          <a:solidFill>
                            <a:schemeClr val="tx1"/>
                          </a:solidFill>
                        </a:rPr>
                        <a:t>Apoyar la gestión del proyecto educativo (PEI).</a:t>
                      </a:r>
                    </a:p>
                    <a:p>
                      <a:pPr marL="228600" indent="-228600" algn="l">
                        <a:buAutoNum type="arabicPeriod"/>
                      </a:pPr>
                      <a:r>
                        <a:rPr lang="es-CO" sz="900" baseline="0" dirty="0" smtClean="0">
                          <a:solidFill>
                            <a:schemeClr val="tx1"/>
                          </a:solidFill>
                        </a:rPr>
                        <a:t>Apoyar la gestión del plan de mejoramiento institucional (PMI).</a:t>
                      </a:r>
                    </a:p>
                    <a:p>
                      <a:pPr marL="228600" indent="-228600" algn="l">
                        <a:buAutoNum type="arabicPeriod"/>
                      </a:pPr>
                      <a:r>
                        <a:rPr lang="es-CO" sz="900" baseline="0" dirty="0" smtClean="0">
                          <a:solidFill>
                            <a:schemeClr val="tx1"/>
                          </a:solidFill>
                        </a:rPr>
                        <a:t>Definir, ejecutar y hacer seguimientos a los planes territoriales de formación docente.</a:t>
                      </a:r>
                    </a:p>
                    <a:p>
                      <a:pPr marL="228600" indent="-228600" algn="l">
                        <a:buAutoNum type="arabicPeriod"/>
                      </a:pPr>
                      <a:r>
                        <a:rPr lang="es-CO" sz="900" baseline="0" dirty="0" smtClean="0">
                          <a:solidFill>
                            <a:schemeClr val="tx1"/>
                          </a:solidFill>
                        </a:rPr>
                        <a:t>Orientar estrategias para implementar proyectos pedagógicos transversales.</a:t>
                      </a:r>
                    </a:p>
                    <a:p>
                      <a:pPr marL="228600" indent="-228600" algn="l">
                        <a:buAutoNum type="arabicPeriod"/>
                      </a:pPr>
                      <a:r>
                        <a:rPr lang="es-CO" sz="900" baseline="0" dirty="0" smtClean="0">
                          <a:solidFill>
                            <a:schemeClr val="tx1"/>
                          </a:solidFill>
                        </a:rPr>
                        <a:t>Promover la articulación de los niveles educativos.</a:t>
                      </a:r>
                    </a:p>
                    <a:p>
                      <a:pPr marL="228600" indent="-228600" algn="l">
                        <a:buAutoNum type="arabicPeriod"/>
                      </a:pPr>
                      <a:r>
                        <a:rPr lang="es-CO" sz="900" baseline="0" dirty="0" smtClean="0">
                          <a:solidFill>
                            <a:schemeClr val="tx1"/>
                          </a:solidFill>
                        </a:rPr>
                        <a:t>Gestionar el uso del la apropiación de medios y tecnologías de información y comunicación (TIC).</a:t>
                      </a:r>
                    </a:p>
                    <a:p>
                      <a:pPr marL="228600" indent="-228600" algn="l">
                        <a:buAutoNum type="arabicPeriod"/>
                      </a:pPr>
                      <a:r>
                        <a:rPr lang="es-CO" sz="900" baseline="0" dirty="0" smtClean="0">
                          <a:solidFill>
                            <a:schemeClr val="tx1"/>
                          </a:solidFill>
                        </a:rPr>
                        <a:t>Fortalecimiento de experiencias significativas.</a:t>
                      </a:r>
                    </a:p>
                  </a:txBody>
                  <a:tcPr>
                    <a:solidFill>
                      <a:schemeClr val="accent3">
                        <a:lumMod val="60000"/>
                        <a:lumOff val="40000"/>
                      </a:schemeClr>
                    </a:solidFill>
                  </a:tcPr>
                </a:tc>
              </a:tr>
            </a:tbl>
          </a:graphicData>
        </a:graphic>
      </p:graphicFrame>
      <p:sp>
        <p:nvSpPr>
          <p:cNvPr id="19" name="26 Subtítulo"/>
          <p:cNvSpPr txBox="1">
            <a:spLocks/>
          </p:cNvSpPr>
          <p:nvPr/>
        </p:nvSpPr>
        <p:spPr>
          <a:xfrm>
            <a:off x="768592" y="3524752"/>
            <a:ext cx="1309822" cy="285752"/>
          </a:xfrm>
          <a:prstGeom prst="rect">
            <a:avLst/>
          </a:prstGeom>
        </p:spPr>
        <p:txBody>
          <a:bodyPr vert="horz" lIns="91440" tIns="45720" rIns="91440" bIns="45720" rtlCol="0">
            <a:normAutofit fontScale="32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O" sz="3200" b="1" dirty="0" smtClean="0">
                <a:solidFill>
                  <a:srgbClr val="7030A0"/>
                </a:solidFill>
              </a:rPr>
              <a:t>SUB</a:t>
            </a:r>
            <a:r>
              <a:rPr kumimoji="0" lang="es-CO" sz="3200" b="1" i="0" u="none" strike="noStrike" kern="1200" cap="none" spc="0" normalizeH="0" baseline="0" noProof="0" dirty="0" smtClean="0">
                <a:ln>
                  <a:noFill/>
                </a:ln>
                <a:solidFill>
                  <a:srgbClr val="7030A0"/>
                </a:solidFill>
                <a:effectLst/>
                <a:uLnTx/>
                <a:uFillTx/>
                <a:latin typeface="+mn-lt"/>
                <a:ea typeface="+mn-ea"/>
                <a:cs typeface="+mn-cs"/>
              </a:rPr>
              <a:t>PROCESOS</a:t>
            </a:r>
            <a:endParaRPr kumimoji="0" lang="es-CO" sz="3200" b="1" i="0" u="none" strike="noStrike" kern="1200" cap="none" spc="0" normalizeH="0" baseline="0" noProof="0" dirty="0">
              <a:ln>
                <a:noFill/>
              </a:ln>
              <a:solidFill>
                <a:srgbClr val="7030A0"/>
              </a:solidFill>
              <a:effectLst/>
              <a:uLnTx/>
              <a:uFillTx/>
              <a:latin typeface="+mn-lt"/>
              <a:ea typeface="+mn-ea"/>
              <a:cs typeface="+mn-cs"/>
            </a:endParaRPr>
          </a:p>
        </p:txBody>
      </p:sp>
      <p:sp>
        <p:nvSpPr>
          <p:cNvPr id="20" name="26 Subtítulo"/>
          <p:cNvSpPr txBox="1">
            <a:spLocks/>
          </p:cNvSpPr>
          <p:nvPr/>
        </p:nvSpPr>
        <p:spPr>
          <a:xfrm>
            <a:off x="7022869" y="3546527"/>
            <a:ext cx="1309822" cy="285752"/>
          </a:xfrm>
          <a:prstGeom prst="rect">
            <a:avLst/>
          </a:prstGeom>
        </p:spPr>
        <p:txBody>
          <a:bodyPr vert="horz" lIns="91440" tIns="45720" rIns="91440" bIns="45720" rtlCol="0">
            <a:normAutofit fontScale="32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O" sz="3200" b="1" dirty="0" smtClean="0">
                <a:solidFill>
                  <a:srgbClr val="7030A0"/>
                </a:solidFill>
              </a:rPr>
              <a:t>SUB</a:t>
            </a:r>
            <a:r>
              <a:rPr kumimoji="0" lang="es-CO" sz="3200" b="1" i="0" u="none" strike="noStrike" kern="1200" cap="none" spc="0" normalizeH="0" baseline="0" noProof="0" dirty="0" smtClean="0">
                <a:ln>
                  <a:noFill/>
                </a:ln>
                <a:solidFill>
                  <a:srgbClr val="7030A0"/>
                </a:solidFill>
                <a:effectLst/>
                <a:uLnTx/>
                <a:uFillTx/>
                <a:latin typeface="+mn-lt"/>
                <a:ea typeface="+mn-ea"/>
                <a:cs typeface="+mn-cs"/>
              </a:rPr>
              <a:t>PROCESOS</a:t>
            </a:r>
            <a:endParaRPr kumimoji="0" lang="es-CO" sz="3200" b="1" i="0" u="none" strike="noStrike" kern="1200" cap="none" spc="0" normalizeH="0" baseline="0" noProof="0" dirty="0">
              <a:ln>
                <a:noFill/>
              </a:ln>
              <a:solidFill>
                <a:srgbClr val="7030A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21" name="20 Subtítulo"/>
          <p:cNvSpPr>
            <a:spLocks noGrp="1"/>
          </p:cNvSpPr>
          <p:nvPr>
            <p:ph type="subTitle" idx="1"/>
          </p:nvPr>
        </p:nvSpPr>
        <p:spPr>
          <a:xfrm>
            <a:off x="223384" y="1426844"/>
            <a:ext cx="8741104" cy="609481"/>
          </a:xfrm>
        </p:spPr>
        <p:txBody>
          <a:bodyPr>
            <a:normAutofit/>
          </a:bodyPr>
          <a:lstStyle/>
          <a:p>
            <a:pPr algn="l"/>
            <a:r>
              <a:rPr lang="es-CO" sz="1600" dirty="0" smtClean="0"/>
              <a:t>Una vez familiarizados de manera integral con los procesos y sub procesos, se organizo la distribución de los mismos</a:t>
            </a:r>
            <a:endParaRPr lang="es-CO" sz="1600" dirty="0"/>
          </a:p>
        </p:txBody>
      </p:sp>
      <p:sp>
        <p:nvSpPr>
          <p:cNvPr id="22" name="3 Marcador de número de diapositiva"/>
          <p:cNvSpPr>
            <a:spLocks noGrp="1"/>
          </p:cNvSpPr>
          <p:nvPr>
            <p:ph type="sldNum" sz="quarter" idx="12"/>
          </p:nvPr>
        </p:nvSpPr>
        <p:spPr>
          <a:xfrm>
            <a:off x="6586260" y="6660238"/>
            <a:ext cx="2133600" cy="365125"/>
          </a:xfrm>
        </p:spPr>
        <p:txBody>
          <a:bodyPr/>
          <a:lstStyle/>
          <a:p>
            <a:fld id="{CCC06042-DAC0-471A-B4DC-5C0B5FFF27DC}" type="slidenum">
              <a:rPr lang="es-CO" smtClean="0"/>
              <a:pPr/>
              <a:t>4</a:t>
            </a:fld>
            <a:endParaRPr lang="es-CO"/>
          </a:p>
        </p:txBody>
      </p:sp>
      <p:sp>
        <p:nvSpPr>
          <p:cNvPr id="23" name="12 Marcador de número de diapositiva"/>
          <p:cNvSpPr txBox="1">
            <a:spLocks/>
          </p:cNvSpPr>
          <p:nvPr/>
        </p:nvSpPr>
        <p:spPr>
          <a:xfrm>
            <a:off x="6509503" y="6660238"/>
            <a:ext cx="21336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CCC06042-DAC0-471A-B4DC-5C0B5FFF27DC}" type="slidenum">
              <a:rPr kumimoji="0" lang="es-CO"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CO" sz="1200" b="0" i="0" u="none" strike="noStrike" kern="1200" cap="none" spc="0" normalizeH="0" baseline="0" noProof="0">
              <a:ln>
                <a:noFill/>
              </a:ln>
              <a:solidFill>
                <a:schemeClr val="tx1">
                  <a:tint val="75000"/>
                </a:schemeClr>
              </a:solidFill>
              <a:effectLst/>
              <a:uLnTx/>
              <a:uFillTx/>
              <a:latin typeface="+mn-lt"/>
              <a:ea typeface="+mn-ea"/>
              <a:cs typeface="+mn-cs"/>
            </a:endParaRPr>
          </a:p>
        </p:txBody>
      </p:sp>
      <p:graphicFrame>
        <p:nvGraphicFramePr>
          <p:cNvPr id="24" name="23 Tabla"/>
          <p:cNvGraphicFramePr>
            <a:graphicFrameLocks noGrp="1"/>
          </p:cNvGraphicFramePr>
          <p:nvPr/>
        </p:nvGraphicFramePr>
        <p:xfrm>
          <a:off x="217896" y="2329320"/>
          <a:ext cx="3387032" cy="904944"/>
        </p:xfrm>
        <a:graphic>
          <a:graphicData uri="http://schemas.openxmlformats.org/drawingml/2006/table">
            <a:tbl>
              <a:tblPr firstRow="1" bandRow="1">
                <a:tableStyleId>{5C22544A-7EE6-4342-B048-85BDC9FD1C3A}</a:tableStyleId>
              </a:tblPr>
              <a:tblGrid>
                <a:gridCol w="3387032"/>
              </a:tblGrid>
              <a:tr h="904944">
                <a:tc>
                  <a:txBody>
                    <a:bodyPr/>
                    <a:lstStyle/>
                    <a:p>
                      <a:pPr algn="ctr"/>
                      <a:endParaRPr lang="es-CO" sz="1400" dirty="0" smtClean="0">
                        <a:solidFill>
                          <a:srgbClr val="C00000"/>
                        </a:solidFill>
                      </a:endParaRPr>
                    </a:p>
                    <a:p>
                      <a:pPr algn="ctr"/>
                      <a:r>
                        <a:rPr lang="es-CO" sz="1100" dirty="0" smtClean="0">
                          <a:solidFill>
                            <a:srgbClr val="00B050"/>
                          </a:solidFill>
                        </a:rPr>
                        <a:t>GESTION DE LA EVALUACIÓN EDUCATIVA</a:t>
                      </a:r>
                    </a:p>
                    <a:p>
                      <a:pPr algn="l"/>
                      <a:r>
                        <a:rPr lang="es-CO" sz="1100" baseline="0" dirty="0" smtClean="0">
                          <a:solidFill>
                            <a:schemeClr val="tx2">
                              <a:lumMod val="75000"/>
                            </a:schemeClr>
                          </a:solidFill>
                        </a:rPr>
                        <a:t>    LIDER: FRANCISCO FARFAN</a:t>
                      </a:r>
                    </a:p>
                  </a:txBody>
                  <a:tcPr>
                    <a:solidFill>
                      <a:schemeClr val="bg1"/>
                    </a:solidFill>
                  </a:tcPr>
                </a:tc>
              </a:tr>
            </a:tbl>
          </a:graphicData>
        </a:graphic>
      </p:graphicFrame>
      <p:graphicFrame>
        <p:nvGraphicFramePr>
          <p:cNvPr id="25" name="24 Tabla"/>
          <p:cNvGraphicFramePr>
            <a:graphicFrameLocks noGrp="1"/>
          </p:cNvGraphicFramePr>
          <p:nvPr/>
        </p:nvGraphicFramePr>
        <p:xfrm>
          <a:off x="5364088" y="2447004"/>
          <a:ext cx="3384376" cy="693964"/>
        </p:xfrm>
        <a:graphic>
          <a:graphicData uri="http://schemas.openxmlformats.org/drawingml/2006/table">
            <a:tbl>
              <a:tblPr firstRow="1" bandRow="1">
                <a:tableStyleId>{5C22544A-7EE6-4342-B048-85BDC9FD1C3A}</a:tableStyleId>
              </a:tblPr>
              <a:tblGrid>
                <a:gridCol w="3384376"/>
              </a:tblGrid>
              <a:tr h="693964">
                <a:tc>
                  <a:txBody>
                    <a:bodyPr/>
                    <a:lstStyle/>
                    <a:p>
                      <a:pPr algn="ctr"/>
                      <a:r>
                        <a:rPr lang="es-CO" sz="1100" dirty="0" smtClean="0">
                          <a:solidFill>
                            <a:srgbClr val="00B050"/>
                          </a:solidFill>
                        </a:rPr>
                        <a:t>GARANTIZAR</a:t>
                      </a:r>
                      <a:r>
                        <a:rPr lang="es-CO" sz="1100" baseline="0" dirty="0" smtClean="0">
                          <a:solidFill>
                            <a:srgbClr val="00B050"/>
                          </a:solidFill>
                        </a:rPr>
                        <a:t> MEJORAMIENTO CONTINUO DE LOS ESTABLECIMIENTOS EDUCATIVOS</a:t>
                      </a:r>
                    </a:p>
                    <a:p>
                      <a:pPr algn="l"/>
                      <a:r>
                        <a:rPr lang="es-CO" sz="1100" baseline="0" dirty="0" smtClean="0">
                          <a:solidFill>
                            <a:schemeClr val="tx2">
                              <a:lumMod val="75000"/>
                            </a:schemeClr>
                          </a:solidFill>
                        </a:rPr>
                        <a:t>  LIDER: WILTON GASTELBONDO </a:t>
                      </a:r>
                      <a:r>
                        <a:rPr lang="es-CO" sz="1200" baseline="0" dirty="0" smtClean="0">
                          <a:solidFill>
                            <a:schemeClr val="tx2">
                              <a:lumMod val="75000"/>
                            </a:schemeClr>
                          </a:solidFill>
                        </a:rPr>
                        <a:t>GARCIA</a:t>
                      </a:r>
                    </a:p>
                  </a:txBody>
                  <a:tcPr>
                    <a:solidFill>
                      <a:schemeClr val="bg1"/>
                    </a:solidFill>
                  </a:tcPr>
                </a:tc>
              </a:tr>
            </a:tbl>
          </a:graphicData>
        </a:graphic>
      </p:graphicFrame>
      <p:graphicFrame>
        <p:nvGraphicFramePr>
          <p:cNvPr id="26" name="25 Tabla"/>
          <p:cNvGraphicFramePr>
            <a:graphicFrameLocks noGrp="1"/>
          </p:cNvGraphicFramePr>
          <p:nvPr/>
        </p:nvGraphicFramePr>
        <p:xfrm>
          <a:off x="604532" y="2892177"/>
          <a:ext cx="2571768" cy="3185160"/>
        </p:xfrm>
        <a:graphic>
          <a:graphicData uri="http://schemas.openxmlformats.org/drawingml/2006/table">
            <a:tbl>
              <a:tblPr firstRow="1" bandRow="1">
                <a:tableStyleId>{5C22544A-7EE6-4342-B048-85BDC9FD1C3A}</a:tableStyleId>
              </a:tblPr>
              <a:tblGrid>
                <a:gridCol w="2571768"/>
              </a:tblGrid>
              <a:tr h="3176776">
                <a:tc>
                  <a:txBody>
                    <a:bodyPr/>
                    <a:lstStyle/>
                    <a:p>
                      <a:pPr algn="ctr"/>
                      <a:endParaRPr lang="es-CO" sz="800" dirty="0" smtClean="0">
                        <a:solidFill>
                          <a:schemeClr val="tx1"/>
                        </a:solidFill>
                      </a:endParaRPr>
                    </a:p>
                    <a:p>
                      <a:pPr algn="ctr"/>
                      <a:endParaRPr lang="es-CO" sz="800" dirty="0" smtClean="0">
                        <a:solidFill>
                          <a:schemeClr val="tx1"/>
                        </a:solidFill>
                      </a:endParaRPr>
                    </a:p>
                    <a:p>
                      <a:pPr marL="228600" indent="-228600" algn="l">
                        <a:buNone/>
                      </a:pPr>
                      <a:r>
                        <a:rPr lang="es-CO" sz="800" baseline="0" dirty="0" smtClean="0">
                          <a:solidFill>
                            <a:schemeClr val="tx1"/>
                          </a:solidFill>
                        </a:rPr>
                        <a:t>1. Análisis y uso de los resultados de la evaluaciones de estudiantes (3°,5°,9° y 11°).</a:t>
                      </a:r>
                    </a:p>
                    <a:p>
                      <a:pPr marL="228600" indent="-228600" algn="l">
                        <a:buNone/>
                      </a:pPr>
                      <a:r>
                        <a:rPr lang="es-CO" sz="800" baseline="0" dirty="0" smtClean="0">
                          <a:solidFill>
                            <a:srgbClr val="C00000"/>
                          </a:solidFill>
                        </a:rPr>
                        <a:t>         Responsable</a:t>
                      </a:r>
                      <a:r>
                        <a:rPr lang="es-CO" sz="800" baseline="0" dirty="0" smtClean="0">
                          <a:solidFill>
                            <a:srgbClr val="00B050"/>
                          </a:solidFill>
                        </a:rPr>
                        <a:t>: Francisco Farfán Nazzar</a:t>
                      </a:r>
                    </a:p>
                    <a:p>
                      <a:pPr marL="228600" indent="-228600" algn="l">
                        <a:buNone/>
                      </a:pPr>
                      <a:r>
                        <a:rPr lang="es-CO" sz="800" baseline="0" dirty="0" smtClean="0">
                          <a:solidFill>
                            <a:srgbClr val="00B050"/>
                          </a:solidFill>
                        </a:rPr>
                        <a:t>                                   Wilmar Mendoza</a:t>
                      </a:r>
                    </a:p>
                    <a:p>
                      <a:pPr marL="228600" indent="-228600" algn="l">
                        <a:buNone/>
                      </a:pPr>
                      <a:endParaRPr lang="es-CO" sz="800" baseline="0" dirty="0" smtClean="0">
                        <a:solidFill>
                          <a:schemeClr val="tx1"/>
                        </a:solidFill>
                      </a:endParaRPr>
                    </a:p>
                    <a:p>
                      <a:pPr marL="228600" indent="-228600" algn="l">
                        <a:buNone/>
                      </a:pPr>
                      <a:r>
                        <a:rPr lang="es-CO" sz="800" baseline="0" dirty="0" smtClean="0">
                          <a:solidFill>
                            <a:schemeClr val="tx1"/>
                          </a:solidFill>
                        </a:rPr>
                        <a:t>2. Evaluación, análisis y uso de los resultados dela  evaluación a docentes y directivos docentes de establecimientos educativos oficiales.</a:t>
                      </a:r>
                    </a:p>
                    <a:p>
                      <a:pPr marL="228600" indent="-228600" algn="l">
                        <a:buNone/>
                      </a:pPr>
                      <a:r>
                        <a:rPr lang="es-CO" sz="800" baseline="0" dirty="0" smtClean="0">
                          <a:solidFill>
                            <a:srgbClr val="C00000"/>
                          </a:solidFill>
                        </a:rPr>
                        <a:t>         Responsable</a:t>
                      </a:r>
                      <a:r>
                        <a:rPr lang="es-CO" sz="800" baseline="0" dirty="0" smtClean="0">
                          <a:solidFill>
                            <a:srgbClr val="00B050"/>
                          </a:solidFill>
                        </a:rPr>
                        <a:t>: Francisco Farfán Nazzar</a:t>
                      </a:r>
                    </a:p>
                    <a:p>
                      <a:pPr marL="228600" indent="-228600" algn="l">
                        <a:buNone/>
                      </a:pPr>
                      <a:r>
                        <a:rPr lang="es-CO" sz="800" baseline="0" dirty="0" smtClean="0">
                          <a:solidFill>
                            <a:srgbClr val="00B050"/>
                          </a:solidFill>
                        </a:rPr>
                        <a:t>                                   Wilmar Mendoza</a:t>
                      </a:r>
                    </a:p>
                    <a:p>
                      <a:pPr marL="228600" indent="-228600" algn="l">
                        <a:buNone/>
                      </a:pPr>
                      <a:endParaRPr lang="es-CO" sz="800" baseline="0" dirty="0" smtClean="0">
                        <a:solidFill>
                          <a:schemeClr val="tx1"/>
                        </a:solidFill>
                      </a:endParaRPr>
                    </a:p>
                    <a:p>
                      <a:pPr marL="228600" indent="-228600" algn="l">
                        <a:buNone/>
                      </a:pPr>
                      <a:r>
                        <a:rPr lang="es-CO" sz="800" baseline="0" dirty="0" smtClean="0">
                          <a:solidFill>
                            <a:schemeClr val="tx1"/>
                          </a:solidFill>
                        </a:rPr>
                        <a:t>3. Orientar la ruta de mejoramiento institucional.</a:t>
                      </a:r>
                    </a:p>
                    <a:p>
                      <a:pPr marL="228600" indent="-228600" algn="l">
                        <a:buNone/>
                      </a:pPr>
                      <a:r>
                        <a:rPr lang="es-CO" sz="800" baseline="0" dirty="0" smtClean="0">
                          <a:solidFill>
                            <a:schemeClr val="tx1"/>
                          </a:solidFill>
                        </a:rPr>
                        <a:t>        </a:t>
                      </a:r>
                      <a:r>
                        <a:rPr lang="es-CO" sz="800" baseline="0" dirty="0" smtClean="0">
                          <a:solidFill>
                            <a:srgbClr val="C00000"/>
                          </a:solidFill>
                        </a:rPr>
                        <a:t>Responsable</a:t>
                      </a:r>
                      <a:r>
                        <a:rPr lang="es-CO" sz="800" baseline="0" dirty="0" smtClean="0">
                          <a:solidFill>
                            <a:srgbClr val="00B050"/>
                          </a:solidFill>
                        </a:rPr>
                        <a:t>: Milena Salas</a:t>
                      </a:r>
                    </a:p>
                    <a:p>
                      <a:pPr marL="228600" indent="-228600" algn="l">
                        <a:buNone/>
                      </a:pPr>
                      <a:r>
                        <a:rPr lang="es-CO" sz="800" baseline="0" dirty="0" smtClean="0">
                          <a:solidFill>
                            <a:srgbClr val="00B050"/>
                          </a:solidFill>
                        </a:rPr>
                        <a:t>                                  Samuel Herazo</a:t>
                      </a:r>
                    </a:p>
                    <a:p>
                      <a:pPr marL="228600" indent="-228600" algn="l">
                        <a:buNone/>
                      </a:pPr>
                      <a:endParaRPr lang="es-CO" sz="800" baseline="0" dirty="0" smtClean="0">
                        <a:solidFill>
                          <a:schemeClr val="tx1"/>
                        </a:solidFill>
                      </a:endParaRPr>
                    </a:p>
                    <a:p>
                      <a:pPr marL="228600" indent="-228600" algn="l">
                        <a:buNone/>
                      </a:pPr>
                      <a:r>
                        <a:rPr lang="es-CO" sz="800" baseline="0" dirty="0" smtClean="0">
                          <a:solidFill>
                            <a:schemeClr val="tx1"/>
                          </a:solidFill>
                        </a:rPr>
                        <a:t>4. Elaborar la caracterización del perfil educativo.</a:t>
                      </a:r>
                    </a:p>
                    <a:p>
                      <a:pPr marL="228600" indent="-228600" algn="l">
                        <a:buNone/>
                      </a:pPr>
                      <a:r>
                        <a:rPr lang="es-CO" sz="800" baseline="0" dirty="0" smtClean="0">
                          <a:solidFill>
                            <a:schemeClr val="tx1"/>
                          </a:solidFill>
                        </a:rPr>
                        <a:t>        </a:t>
                      </a:r>
                      <a:r>
                        <a:rPr lang="es-CO" sz="800" baseline="0" dirty="0" smtClean="0">
                          <a:solidFill>
                            <a:srgbClr val="C00000"/>
                          </a:solidFill>
                        </a:rPr>
                        <a:t>Responsable: </a:t>
                      </a:r>
                      <a:r>
                        <a:rPr lang="es-CO" sz="800" baseline="0" dirty="0" smtClean="0">
                          <a:solidFill>
                            <a:srgbClr val="00B050"/>
                          </a:solidFill>
                        </a:rPr>
                        <a:t>Milena Salas</a:t>
                      </a:r>
                    </a:p>
                    <a:p>
                      <a:pPr marL="228600" indent="-228600" algn="l">
                        <a:buNone/>
                      </a:pPr>
                      <a:endParaRPr lang="es-CO" sz="900" baseline="0" dirty="0" smtClean="0">
                        <a:solidFill>
                          <a:schemeClr val="tx1"/>
                        </a:solidFill>
                      </a:endParaRPr>
                    </a:p>
                    <a:p>
                      <a:pPr marL="228600" indent="-228600" algn="l">
                        <a:buAutoNum type="arabicPeriod"/>
                      </a:pPr>
                      <a:endParaRPr lang="es-CO" sz="900" baseline="0" dirty="0" smtClean="0">
                        <a:solidFill>
                          <a:schemeClr val="tx1"/>
                        </a:solidFill>
                      </a:endParaRPr>
                    </a:p>
                    <a:p>
                      <a:pPr marL="228600" indent="-228600" algn="l">
                        <a:buAutoNum type="arabicPeriod"/>
                      </a:pPr>
                      <a:endParaRPr lang="es-CO" sz="900" baseline="0" dirty="0" smtClean="0"/>
                    </a:p>
                  </a:txBody>
                  <a:tcPr>
                    <a:solidFill>
                      <a:schemeClr val="bg1"/>
                    </a:solidFill>
                  </a:tcPr>
                </a:tc>
              </a:tr>
            </a:tbl>
          </a:graphicData>
        </a:graphic>
      </p:graphicFrame>
      <p:graphicFrame>
        <p:nvGraphicFramePr>
          <p:cNvPr id="27" name="26 Tabla"/>
          <p:cNvGraphicFramePr>
            <a:graphicFrameLocks noGrp="1"/>
          </p:cNvGraphicFramePr>
          <p:nvPr/>
        </p:nvGraphicFramePr>
        <p:xfrm>
          <a:off x="6105258" y="3140968"/>
          <a:ext cx="2571768" cy="3688472"/>
        </p:xfrm>
        <a:graphic>
          <a:graphicData uri="http://schemas.openxmlformats.org/drawingml/2006/table">
            <a:tbl>
              <a:tblPr firstRow="1" bandRow="1">
                <a:tableStyleId>{5C22544A-7EE6-4342-B048-85BDC9FD1C3A}</a:tableStyleId>
              </a:tblPr>
              <a:tblGrid>
                <a:gridCol w="2571768"/>
              </a:tblGrid>
              <a:tr h="3688472">
                <a:tc>
                  <a:txBody>
                    <a:bodyPr/>
                    <a:lstStyle/>
                    <a:p>
                      <a:pPr marL="228600" indent="-228600" algn="l">
                        <a:buAutoNum type="arabicPeriod"/>
                      </a:pPr>
                      <a:r>
                        <a:rPr lang="es-CO" sz="800" baseline="0" dirty="0" smtClean="0">
                          <a:solidFill>
                            <a:schemeClr val="tx1"/>
                          </a:solidFill>
                        </a:rPr>
                        <a:t>Gestionar el plan de apoyo al  mejoramiento (PAM). </a:t>
                      </a:r>
                    </a:p>
                    <a:p>
                      <a:pPr marL="228600" indent="-228600" algn="l">
                        <a:buNone/>
                      </a:pPr>
                      <a:r>
                        <a:rPr lang="es-CO" sz="800" baseline="0" dirty="0" smtClean="0">
                          <a:solidFill>
                            <a:schemeClr val="tx1"/>
                          </a:solidFill>
                        </a:rPr>
                        <a:t>          </a:t>
                      </a:r>
                      <a:r>
                        <a:rPr lang="es-CO" sz="800" baseline="0" dirty="0" smtClean="0">
                          <a:solidFill>
                            <a:srgbClr val="C00000"/>
                          </a:solidFill>
                        </a:rPr>
                        <a:t>Responsable</a:t>
                      </a:r>
                      <a:r>
                        <a:rPr lang="es-CO" sz="800" baseline="0" dirty="0" smtClean="0">
                          <a:solidFill>
                            <a:srgbClr val="00B050"/>
                          </a:solidFill>
                        </a:rPr>
                        <a:t>: Wilton Gastelbondo Garcia</a:t>
                      </a:r>
                    </a:p>
                    <a:p>
                      <a:pPr marL="228600" indent="-228600" algn="l">
                        <a:buNone/>
                      </a:pPr>
                      <a:r>
                        <a:rPr lang="es-CO" sz="800" baseline="0" dirty="0" smtClean="0">
                          <a:solidFill>
                            <a:schemeClr val="tx1"/>
                          </a:solidFill>
                        </a:rPr>
                        <a:t>2.      Apoyar la gestión del proyecto educativo (PEI).</a:t>
                      </a:r>
                    </a:p>
                    <a:p>
                      <a:pPr marL="228600" indent="-228600" algn="l">
                        <a:buNone/>
                      </a:pPr>
                      <a:r>
                        <a:rPr lang="es-CO" sz="800" baseline="0" dirty="0" smtClean="0">
                          <a:solidFill>
                            <a:srgbClr val="C00000"/>
                          </a:solidFill>
                        </a:rPr>
                        <a:t>         Responsables: </a:t>
                      </a:r>
                      <a:r>
                        <a:rPr lang="es-CO" sz="800" baseline="0" dirty="0" smtClean="0">
                          <a:solidFill>
                            <a:srgbClr val="00B050"/>
                          </a:solidFill>
                        </a:rPr>
                        <a:t>Carlos Medina</a:t>
                      </a:r>
                    </a:p>
                    <a:p>
                      <a:pPr marL="228600" indent="-228600" algn="l">
                        <a:buNone/>
                      </a:pPr>
                      <a:r>
                        <a:rPr lang="es-CO" sz="800" baseline="0" dirty="0" smtClean="0">
                          <a:solidFill>
                            <a:srgbClr val="00B050"/>
                          </a:solidFill>
                        </a:rPr>
                        <a:t>                                     Wilmar Mendoza</a:t>
                      </a:r>
                    </a:p>
                    <a:p>
                      <a:pPr marL="228600" indent="-228600" algn="l">
                        <a:buNone/>
                      </a:pPr>
                      <a:r>
                        <a:rPr lang="es-CO" sz="800" baseline="0" dirty="0" smtClean="0">
                          <a:solidFill>
                            <a:schemeClr val="tx1"/>
                          </a:solidFill>
                        </a:rPr>
                        <a:t>3.     Apoyar la gestión del plan de mejoramiento institucional (PMI).</a:t>
                      </a:r>
                    </a:p>
                    <a:p>
                      <a:pPr marL="228600" indent="-228600" algn="l">
                        <a:buNone/>
                      </a:pPr>
                      <a:r>
                        <a:rPr lang="es-CO" sz="800" baseline="0" dirty="0" smtClean="0">
                          <a:solidFill>
                            <a:schemeClr val="tx1"/>
                          </a:solidFill>
                        </a:rPr>
                        <a:t>         </a:t>
                      </a:r>
                      <a:r>
                        <a:rPr lang="es-CO" sz="800" baseline="0" dirty="0" smtClean="0">
                          <a:solidFill>
                            <a:srgbClr val="C00000"/>
                          </a:solidFill>
                        </a:rPr>
                        <a:t>Responsables: </a:t>
                      </a:r>
                      <a:r>
                        <a:rPr lang="es-CO" sz="800" baseline="0" dirty="0" smtClean="0">
                          <a:solidFill>
                            <a:srgbClr val="00B050"/>
                          </a:solidFill>
                        </a:rPr>
                        <a:t>Carlos Medina</a:t>
                      </a:r>
                    </a:p>
                    <a:p>
                      <a:pPr marL="228600" indent="-228600" algn="l">
                        <a:buNone/>
                      </a:pPr>
                      <a:r>
                        <a:rPr lang="es-CO" sz="800" baseline="0" dirty="0" smtClean="0">
                          <a:solidFill>
                            <a:srgbClr val="00B050"/>
                          </a:solidFill>
                        </a:rPr>
                        <a:t>                                    Wilmar Mendoza</a:t>
                      </a:r>
                    </a:p>
                    <a:p>
                      <a:pPr marL="228600" indent="-228600" algn="l">
                        <a:buAutoNum type="arabicPeriod" startAt="4"/>
                      </a:pPr>
                      <a:r>
                        <a:rPr lang="es-CO" sz="800" baseline="0" dirty="0" smtClean="0">
                          <a:solidFill>
                            <a:schemeClr val="tx1"/>
                          </a:solidFill>
                        </a:rPr>
                        <a:t>Definir, ejecutar y hacer seguimientos a los planes territoriales de formación docente.</a:t>
                      </a:r>
                    </a:p>
                    <a:p>
                      <a:pPr marL="228600" indent="-228600" algn="l">
                        <a:buNone/>
                      </a:pPr>
                      <a:r>
                        <a:rPr lang="es-CO" sz="800" baseline="0" dirty="0" smtClean="0">
                          <a:solidFill>
                            <a:srgbClr val="C00000"/>
                          </a:solidFill>
                        </a:rPr>
                        <a:t>         Responsables</a:t>
                      </a:r>
                      <a:r>
                        <a:rPr lang="es-CO" sz="800" baseline="0" dirty="0" smtClean="0">
                          <a:solidFill>
                            <a:srgbClr val="00B050"/>
                          </a:solidFill>
                        </a:rPr>
                        <a:t>: Samuel Herazo</a:t>
                      </a:r>
                    </a:p>
                    <a:p>
                      <a:pPr marL="228600" indent="-228600" algn="l">
                        <a:buNone/>
                      </a:pPr>
                      <a:r>
                        <a:rPr lang="es-CO" sz="800" baseline="0" dirty="0" smtClean="0">
                          <a:solidFill>
                            <a:srgbClr val="00B050"/>
                          </a:solidFill>
                        </a:rPr>
                        <a:t>                                     Milena Salas</a:t>
                      </a:r>
                    </a:p>
                    <a:p>
                      <a:pPr marL="228600" indent="-228600" algn="l">
                        <a:buNone/>
                      </a:pPr>
                      <a:r>
                        <a:rPr lang="es-CO" sz="800" baseline="0" dirty="0" smtClean="0">
                          <a:solidFill>
                            <a:schemeClr val="tx1"/>
                          </a:solidFill>
                        </a:rPr>
                        <a:t>5.     Orientar estrategias para implementar proyectos pedagógicos transversales.</a:t>
                      </a:r>
                    </a:p>
                    <a:p>
                      <a:pPr marL="228600" indent="-228600" algn="l">
                        <a:buNone/>
                      </a:pPr>
                      <a:r>
                        <a:rPr lang="es-CO" sz="800" baseline="0" dirty="0" smtClean="0">
                          <a:solidFill>
                            <a:srgbClr val="C00000"/>
                          </a:solidFill>
                        </a:rPr>
                        <a:t>         Responsables</a:t>
                      </a:r>
                      <a:r>
                        <a:rPr lang="es-CO" sz="800" baseline="0" dirty="0" smtClean="0">
                          <a:solidFill>
                            <a:srgbClr val="00B050"/>
                          </a:solidFill>
                        </a:rPr>
                        <a:t>: Jaime Torregrosa</a:t>
                      </a:r>
                    </a:p>
                    <a:p>
                      <a:pPr marL="228600" indent="-228600" algn="l">
                        <a:buNone/>
                      </a:pPr>
                      <a:r>
                        <a:rPr lang="es-CO" sz="800" baseline="0" dirty="0" smtClean="0">
                          <a:solidFill>
                            <a:schemeClr val="tx1"/>
                          </a:solidFill>
                        </a:rPr>
                        <a:t>6.     Promover la articulación de los niveles educativos.</a:t>
                      </a:r>
                    </a:p>
                    <a:p>
                      <a:pPr marL="228600" indent="-228600" algn="l">
                        <a:buNone/>
                      </a:pPr>
                      <a:r>
                        <a:rPr lang="es-CO" sz="800" baseline="0" dirty="0" smtClean="0">
                          <a:solidFill>
                            <a:schemeClr val="tx1"/>
                          </a:solidFill>
                        </a:rPr>
                        <a:t>         </a:t>
                      </a:r>
                      <a:r>
                        <a:rPr lang="es-CO" sz="800" baseline="0" dirty="0" smtClean="0">
                          <a:solidFill>
                            <a:srgbClr val="C00000"/>
                          </a:solidFill>
                        </a:rPr>
                        <a:t>Responsables</a:t>
                      </a:r>
                      <a:r>
                        <a:rPr lang="es-CO" sz="800" baseline="0" dirty="0" smtClean="0">
                          <a:solidFill>
                            <a:srgbClr val="00B050"/>
                          </a:solidFill>
                        </a:rPr>
                        <a:t>: Jaime Torregrosa</a:t>
                      </a:r>
                    </a:p>
                    <a:p>
                      <a:pPr marL="228600" indent="-228600" algn="l">
                        <a:buAutoNum type="arabicPeriod" startAt="7"/>
                      </a:pPr>
                      <a:r>
                        <a:rPr lang="es-CO" sz="800" baseline="0" dirty="0" smtClean="0">
                          <a:solidFill>
                            <a:schemeClr val="tx1"/>
                          </a:solidFill>
                        </a:rPr>
                        <a:t>Gestionar el uso del la apropiación de medios y tecnologías de información y comunicación (TIC).</a:t>
                      </a:r>
                    </a:p>
                    <a:p>
                      <a:pPr marL="228600" indent="-228600" algn="l">
                        <a:buNone/>
                      </a:pPr>
                      <a:r>
                        <a:rPr lang="es-CO" sz="800" baseline="0" dirty="0" smtClean="0">
                          <a:solidFill>
                            <a:schemeClr val="tx1"/>
                          </a:solidFill>
                        </a:rPr>
                        <a:t>         </a:t>
                      </a:r>
                      <a:r>
                        <a:rPr lang="es-CO" sz="800" baseline="0" dirty="0" smtClean="0">
                          <a:solidFill>
                            <a:srgbClr val="C00000"/>
                          </a:solidFill>
                        </a:rPr>
                        <a:t>Responsables: </a:t>
                      </a:r>
                      <a:r>
                        <a:rPr lang="es-CO" sz="800" baseline="0" dirty="0" smtClean="0">
                          <a:solidFill>
                            <a:srgbClr val="00B050"/>
                          </a:solidFill>
                        </a:rPr>
                        <a:t>Francisco Farfán</a:t>
                      </a:r>
                    </a:p>
                    <a:p>
                      <a:pPr marL="228600" indent="-228600" algn="l">
                        <a:buNone/>
                      </a:pPr>
                      <a:r>
                        <a:rPr lang="es-CO" sz="800" baseline="0" dirty="0" smtClean="0">
                          <a:solidFill>
                            <a:srgbClr val="00B050"/>
                          </a:solidFill>
                        </a:rPr>
                        <a:t>                                     Samuel Herazo</a:t>
                      </a:r>
                    </a:p>
                    <a:p>
                      <a:pPr marL="228600" indent="-228600" algn="l">
                        <a:buAutoNum type="arabicPeriod" startAt="8"/>
                      </a:pPr>
                      <a:r>
                        <a:rPr lang="es-CO" sz="800" baseline="0" dirty="0" smtClean="0">
                          <a:solidFill>
                            <a:schemeClr val="tx1"/>
                          </a:solidFill>
                        </a:rPr>
                        <a:t>Fortalecimiento de experiencias significativas.</a:t>
                      </a:r>
                    </a:p>
                    <a:p>
                      <a:pPr marL="228600" indent="-228600" algn="l">
                        <a:buNone/>
                      </a:pPr>
                      <a:r>
                        <a:rPr lang="es-CO" sz="800" baseline="0" dirty="0" smtClean="0">
                          <a:solidFill>
                            <a:srgbClr val="C00000"/>
                          </a:solidFill>
                        </a:rPr>
                        <a:t>         Responsables: </a:t>
                      </a:r>
                      <a:r>
                        <a:rPr lang="es-CO" sz="800" baseline="0" dirty="0" smtClean="0">
                          <a:solidFill>
                            <a:srgbClr val="00B050"/>
                          </a:solidFill>
                        </a:rPr>
                        <a:t>Jaime Torregrosa</a:t>
                      </a:r>
                    </a:p>
                  </a:txBody>
                  <a:tcPr>
                    <a:solidFill>
                      <a:schemeClr val="bg1"/>
                    </a:solidFill>
                  </a:tcPr>
                </a:tc>
              </a:tr>
            </a:tbl>
          </a:graphicData>
        </a:graphic>
      </p:graphicFrame>
      <p:sp>
        <p:nvSpPr>
          <p:cNvPr id="28" name="26 Subtítulo"/>
          <p:cNvSpPr txBox="1">
            <a:spLocks/>
          </p:cNvSpPr>
          <p:nvPr/>
        </p:nvSpPr>
        <p:spPr>
          <a:xfrm>
            <a:off x="2390482" y="1991016"/>
            <a:ext cx="4599913" cy="485816"/>
          </a:xfrm>
          <a:prstGeom prst="rect">
            <a:avLst/>
          </a:prstGeom>
          <a:solidFill>
            <a:schemeClr val="accent3">
              <a:lumMod val="60000"/>
              <a:lumOff val="40000"/>
            </a:schemeClr>
          </a:solidFill>
        </p:spPr>
        <p:txBody>
          <a:bodyPr vert="horz" lIns="91440" tIns="45720" rIns="91440" bIns="45720" rtlCol="0">
            <a:no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O" sz="1200" b="1" dirty="0" smtClean="0"/>
              <a:t>RESPONSABLE DE LA EJECUCION DE LOS PROCESOS</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O" sz="1200" b="1" i="0" u="none" strike="noStrike" kern="1200" cap="none" spc="0" normalizeH="0" baseline="0" noProof="0" dirty="0" smtClean="0">
                <a:ln>
                  <a:noFill/>
                </a:ln>
                <a:effectLst/>
                <a:uLnTx/>
                <a:uFillTx/>
                <a:latin typeface="+mn-lt"/>
                <a:ea typeface="+mn-ea"/>
                <a:cs typeface="+mn-cs"/>
              </a:rPr>
              <a:t>Wilton Gastelbondo Garcia</a:t>
            </a:r>
            <a:endParaRPr kumimoji="0" lang="es-CO" sz="1200" b="1" i="0" u="none" strike="noStrike" kern="1200" cap="none" spc="0" normalizeH="0" baseline="0" noProof="0" dirty="0">
              <a:ln>
                <a:noFill/>
              </a:ln>
              <a:effectLst/>
              <a:uLnTx/>
              <a:uFillTx/>
              <a:latin typeface="+mn-lt"/>
              <a:ea typeface="+mn-ea"/>
              <a:cs typeface="+mn-cs"/>
            </a:endParaRPr>
          </a:p>
        </p:txBody>
      </p:sp>
      <p:sp>
        <p:nvSpPr>
          <p:cNvPr id="29" name="26 Subtítulo"/>
          <p:cNvSpPr txBox="1">
            <a:spLocks/>
          </p:cNvSpPr>
          <p:nvPr/>
        </p:nvSpPr>
        <p:spPr>
          <a:xfrm>
            <a:off x="1247474" y="2924944"/>
            <a:ext cx="1309822" cy="285752"/>
          </a:xfrm>
          <a:prstGeom prst="rect">
            <a:avLst/>
          </a:prstGeom>
        </p:spPr>
        <p:txBody>
          <a:bodyPr vert="horz" lIns="91440" tIns="45720" rIns="91440" bIns="45720" rtlCol="0">
            <a:normAutofit fontScale="32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O" sz="3200" b="1" dirty="0" smtClean="0">
                <a:solidFill>
                  <a:srgbClr val="7030A0"/>
                </a:solidFill>
              </a:rPr>
              <a:t>SUB</a:t>
            </a:r>
            <a:r>
              <a:rPr kumimoji="0" lang="es-CO" sz="3200" b="1" i="0" u="none" strike="noStrike" kern="1200" cap="none" spc="0" normalizeH="0" baseline="0" noProof="0" dirty="0" smtClean="0">
                <a:ln>
                  <a:noFill/>
                </a:ln>
                <a:solidFill>
                  <a:srgbClr val="7030A0"/>
                </a:solidFill>
                <a:effectLst/>
                <a:uLnTx/>
                <a:uFillTx/>
                <a:latin typeface="+mn-lt"/>
                <a:ea typeface="+mn-ea"/>
                <a:cs typeface="+mn-cs"/>
              </a:rPr>
              <a:t>PROCESOS</a:t>
            </a:r>
            <a:endParaRPr kumimoji="0" lang="es-CO" sz="3200" b="1" i="0" u="none" strike="noStrike" kern="1200" cap="none" spc="0" normalizeH="0" baseline="0" noProof="0" dirty="0">
              <a:ln>
                <a:noFill/>
              </a:ln>
              <a:solidFill>
                <a:srgbClr val="7030A0"/>
              </a:solidFill>
              <a:effectLst/>
              <a:uLnTx/>
              <a:uFillTx/>
              <a:latin typeface="+mn-lt"/>
              <a:ea typeface="+mn-ea"/>
              <a:cs typeface="+mn-cs"/>
            </a:endParaRPr>
          </a:p>
        </p:txBody>
      </p:sp>
      <p:sp>
        <p:nvSpPr>
          <p:cNvPr id="30" name="26 Subtítulo"/>
          <p:cNvSpPr txBox="1">
            <a:spLocks/>
          </p:cNvSpPr>
          <p:nvPr/>
        </p:nvSpPr>
        <p:spPr>
          <a:xfrm>
            <a:off x="6748200" y="2999232"/>
            <a:ext cx="1309822" cy="285752"/>
          </a:xfrm>
          <a:prstGeom prst="rect">
            <a:avLst/>
          </a:prstGeom>
        </p:spPr>
        <p:txBody>
          <a:bodyPr vert="horz" lIns="91440" tIns="45720" rIns="91440" bIns="45720" rtlCol="0">
            <a:normAutofit fontScale="32500" lnSpcReduction="2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s-CO" sz="3200" b="1" dirty="0" smtClean="0">
                <a:solidFill>
                  <a:srgbClr val="7030A0"/>
                </a:solidFill>
              </a:rPr>
              <a:t>SUB</a:t>
            </a:r>
            <a:r>
              <a:rPr kumimoji="0" lang="es-CO" sz="3200" b="1" i="0" u="none" strike="noStrike" kern="1200" cap="none" spc="0" normalizeH="0" baseline="0" noProof="0" dirty="0" smtClean="0">
                <a:ln>
                  <a:noFill/>
                </a:ln>
                <a:solidFill>
                  <a:srgbClr val="7030A0"/>
                </a:solidFill>
                <a:effectLst/>
                <a:uLnTx/>
                <a:uFillTx/>
                <a:latin typeface="+mn-lt"/>
                <a:ea typeface="+mn-ea"/>
                <a:cs typeface="+mn-cs"/>
              </a:rPr>
              <a:t>PROCESOS</a:t>
            </a:r>
            <a:endParaRPr kumimoji="0" lang="es-CO" sz="3200" b="1" i="0" u="none" strike="noStrike" kern="1200" cap="none" spc="0" normalizeH="0" baseline="0" noProof="0" dirty="0">
              <a:ln>
                <a:noFill/>
              </a:ln>
              <a:solidFill>
                <a:srgbClr val="7030A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13" name="12 Subtítulo"/>
          <p:cNvSpPr>
            <a:spLocks noGrp="1"/>
          </p:cNvSpPr>
          <p:nvPr>
            <p:ph type="subTitle" idx="1"/>
          </p:nvPr>
        </p:nvSpPr>
        <p:spPr>
          <a:xfrm>
            <a:off x="685800" y="1628800"/>
            <a:ext cx="7772400" cy="3888432"/>
          </a:xfrm>
        </p:spPr>
        <p:txBody>
          <a:bodyPr>
            <a:normAutofit fontScale="92500" lnSpcReduction="20000"/>
          </a:bodyPr>
          <a:lstStyle/>
          <a:p>
            <a:pPr algn="just"/>
            <a:r>
              <a:rPr lang="es-CO" dirty="0" smtClean="0"/>
              <a:t>La mecánica de trabajo llevó a que cada miembro del equipo tuviera conocimiento de las acciones y tareas que implicaba cada subproceso, con el propósito de definir un plan de contingencia a tres (3) meses, que permita organizar la información de manera digital y física, con relación a las exigencias de cada documentación de los subprocesos. El diseño del citado plan implicó el estudio detallado de las actividades requeridas en cada subproceso para inferir las tareas y organizar el consecuente plan de trabajo. </a:t>
            </a:r>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Subtítulo"/>
          <p:cNvSpPr>
            <a:spLocks noGrp="1"/>
          </p:cNvSpPr>
          <p:nvPr>
            <p:ph type="subTitle" idx="1"/>
          </p:nvPr>
        </p:nvSpPr>
        <p:spPr>
          <a:xfrm>
            <a:off x="211411" y="1351401"/>
            <a:ext cx="7456934" cy="565431"/>
          </a:xfrm>
        </p:spPr>
        <p:txBody>
          <a:bodyPr>
            <a:normAutofit/>
          </a:bodyPr>
          <a:lstStyle/>
          <a:p>
            <a:pPr algn="l"/>
            <a:r>
              <a:rPr lang="es-CO" sz="2400" dirty="0" smtClean="0"/>
              <a:t>D01. GESTIÓN DE LA EVALUACIÓN EDUCATIVA</a:t>
            </a:r>
            <a:endParaRPr lang="es-CO" sz="2400" dirty="0"/>
          </a:p>
        </p:txBody>
      </p:sp>
      <p:graphicFrame>
        <p:nvGraphicFramePr>
          <p:cNvPr id="6" name="5 Tabla"/>
          <p:cNvGraphicFramePr>
            <a:graphicFrameLocks noGrp="1"/>
          </p:cNvGraphicFramePr>
          <p:nvPr/>
        </p:nvGraphicFramePr>
        <p:xfrm>
          <a:off x="275270" y="1712683"/>
          <a:ext cx="8689218" cy="4812659"/>
        </p:xfrm>
        <a:graphic>
          <a:graphicData uri="http://schemas.openxmlformats.org/drawingml/2006/table">
            <a:tbl>
              <a:tblPr/>
              <a:tblGrid>
                <a:gridCol w="4990848"/>
                <a:gridCol w="3698370"/>
              </a:tblGrid>
              <a:tr h="150396">
                <a:tc rowSpan="9">
                  <a:txBody>
                    <a:bodyPr/>
                    <a:lstStyle/>
                    <a:p>
                      <a:pPr algn="ctr" fontAlgn="ctr"/>
                      <a:r>
                        <a:rPr lang="es-CO" sz="900" b="1" i="0" u="none" strike="noStrike" dirty="0">
                          <a:solidFill>
                            <a:srgbClr val="000000"/>
                          </a:solidFill>
                          <a:latin typeface="Calibri"/>
                        </a:rPr>
                        <a:t>D01.01 ANÁLISIS Y USO DE LOS RESULTADOS DE LAS EVALUACIONES DE ESTUDIANTES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CO" sz="900" b="0" i="0" u="none" strike="noStrike">
                          <a:solidFill>
                            <a:srgbClr val="000000"/>
                          </a:solidFill>
                          <a:latin typeface="Calibri"/>
                        </a:rPr>
                        <a:t>1. Realizacion de formatos SIE y pruebas SABER.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300791">
                <a:tc vMerge="1">
                  <a:txBody>
                    <a:bodyPr/>
                    <a:lstStyle/>
                    <a:p>
                      <a:endParaRPr lang="es-CO"/>
                    </a:p>
                  </a:txBody>
                  <a:tcPr/>
                </a:tc>
                <a:tc>
                  <a:txBody>
                    <a:bodyPr/>
                    <a:lstStyle/>
                    <a:p>
                      <a:pPr algn="l" fontAlgn="b"/>
                      <a:r>
                        <a:rPr lang="es-CO" sz="900" b="0" i="0" u="none" strike="noStrike">
                          <a:solidFill>
                            <a:srgbClr val="000000"/>
                          </a:solidFill>
                          <a:latin typeface="Calibri"/>
                        </a:rPr>
                        <a:t>2. Recopilar Datos y realizar analisis pruebas saber 2011 para el grado 11° y pruebas saber 5° y 9° del año 2009.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601582">
                <a:tc vMerge="1">
                  <a:txBody>
                    <a:bodyPr/>
                    <a:lstStyle/>
                    <a:p>
                      <a:endParaRPr lang="es-CO"/>
                    </a:p>
                  </a:txBody>
                  <a:tcPr/>
                </a:tc>
                <a:tc>
                  <a:txBody>
                    <a:bodyPr/>
                    <a:lstStyle/>
                    <a:p>
                      <a:pPr algn="l" fontAlgn="b"/>
                      <a:r>
                        <a:rPr lang="es-CO" sz="900" b="0" i="0" u="none" strike="noStrike">
                          <a:solidFill>
                            <a:srgbClr val="000000"/>
                          </a:solidFill>
                          <a:latin typeface="Calibri"/>
                        </a:rPr>
                        <a:t>3. Recopilar actas de socializacion de los resultados, analisis con acta de asistencia de pruebas saber 2011 en grado 11° y pruebas saber 5° y 9° 2009 en medio fisico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50396">
                <a:tc vMerge="1">
                  <a:txBody>
                    <a:bodyPr/>
                    <a:lstStyle/>
                    <a:p>
                      <a:endParaRPr lang="es-CO"/>
                    </a:p>
                  </a:txBody>
                  <a:tcPr/>
                </a:tc>
                <a:tc>
                  <a:txBody>
                    <a:bodyPr/>
                    <a:lstStyle/>
                    <a:p>
                      <a:pPr algn="l" fontAlgn="b"/>
                      <a:r>
                        <a:rPr lang="es-CO" sz="900" b="0" i="0" u="none" strike="noStrike">
                          <a:solidFill>
                            <a:srgbClr val="000000"/>
                          </a:solidFill>
                          <a:latin typeface="Calibri"/>
                        </a:rPr>
                        <a:t>4. Enviar y Recopilar matrices de eficiencia de la SIE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300791">
                <a:tc vMerge="1">
                  <a:txBody>
                    <a:bodyPr/>
                    <a:lstStyle/>
                    <a:p>
                      <a:endParaRPr lang="es-CO"/>
                    </a:p>
                  </a:txBody>
                  <a:tcPr/>
                </a:tc>
                <a:tc>
                  <a:txBody>
                    <a:bodyPr/>
                    <a:lstStyle/>
                    <a:p>
                      <a:pPr algn="l" fontAlgn="b"/>
                      <a:r>
                        <a:rPr lang="es-CO" sz="900" b="0" i="0" u="none" strike="noStrike">
                          <a:solidFill>
                            <a:srgbClr val="000000"/>
                          </a:solidFill>
                          <a:latin typeface="Calibri"/>
                        </a:rPr>
                        <a:t>5. Analizar matrices y generar acta de socializacion de analisis y asistencia de la SIE 2011 con copia fisica y digital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50396">
                <a:tc vMerge="1">
                  <a:txBody>
                    <a:bodyPr/>
                    <a:lstStyle/>
                    <a:p>
                      <a:endParaRPr lang="es-CO"/>
                    </a:p>
                  </a:txBody>
                  <a:tcPr/>
                </a:tc>
                <a:tc>
                  <a:txBody>
                    <a:bodyPr/>
                    <a:lstStyle/>
                    <a:p>
                      <a:pPr algn="l" fontAlgn="b"/>
                      <a:r>
                        <a:rPr lang="es-CO" sz="900" b="0" i="0" u="none" strike="noStrike">
                          <a:solidFill>
                            <a:srgbClr val="000000"/>
                          </a:solidFill>
                          <a:latin typeface="Calibri"/>
                        </a:rPr>
                        <a:t>6. Generar analisis territorial de la SIE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300791">
                <a:tc vMerge="1">
                  <a:txBody>
                    <a:bodyPr/>
                    <a:lstStyle/>
                    <a:p>
                      <a:endParaRPr lang="es-CO"/>
                    </a:p>
                  </a:txBody>
                  <a:tcPr/>
                </a:tc>
                <a:tc>
                  <a:txBody>
                    <a:bodyPr/>
                    <a:lstStyle/>
                    <a:p>
                      <a:pPr algn="l" fontAlgn="b"/>
                      <a:r>
                        <a:rPr lang="es-CO" sz="900" b="0" i="0" u="none" strike="noStrike">
                          <a:solidFill>
                            <a:srgbClr val="000000"/>
                          </a:solidFill>
                          <a:latin typeface="Calibri"/>
                        </a:rPr>
                        <a:t>7. Recopilar Acuerdos De La SIE 2012 y actas socializacion y asistencia, tener copia fisica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50396">
                <a:tc vMerge="1">
                  <a:txBody>
                    <a:bodyPr/>
                    <a:lstStyle/>
                    <a:p>
                      <a:endParaRPr lang="es-CO"/>
                    </a:p>
                  </a:txBody>
                  <a:tcPr/>
                </a:tc>
                <a:tc>
                  <a:txBody>
                    <a:bodyPr/>
                    <a:lstStyle/>
                    <a:p>
                      <a:pPr algn="l" fontAlgn="b"/>
                      <a:r>
                        <a:rPr lang="es-CO" sz="900" b="0" i="0" u="none" strike="noStrike">
                          <a:solidFill>
                            <a:srgbClr val="000000"/>
                          </a:solidFill>
                          <a:latin typeface="Calibri"/>
                        </a:rPr>
                        <a:t>8. Recopilar matrices de eficiencia SIE 2012 primer periodo.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601582">
                <a:tc vMerge="1">
                  <a:txBody>
                    <a:bodyPr/>
                    <a:lstStyle/>
                    <a:p>
                      <a:endParaRPr lang="es-CO"/>
                    </a:p>
                  </a:txBody>
                  <a:tcPr/>
                </a:tc>
                <a:tc>
                  <a:txBody>
                    <a:bodyPr/>
                    <a:lstStyle/>
                    <a:p>
                      <a:pPr algn="l" fontAlgn="b"/>
                      <a:r>
                        <a:rPr lang="es-CO" sz="900" b="0" i="0" u="none" strike="noStrike">
                          <a:solidFill>
                            <a:srgbClr val="000000"/>
                          </a:solidFill>
                          <a:latin typeface="Calibri"/>
                        </a:rPr>
                        <a:t>9. Generar analisis de matrices de eficiencia SIE 2012 de primer periodo y socializar analisis, genarar acta de socialiazacion de analisis y asistencia y tener copia en medio fisico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51187">
                <a:tc rowSpan="5">
                  <a:txBody>
                    <a:bodyPr/>
                    <a:lstStyle/>
                    <a:p>
                      <a:pPr algn="ctr" fontAlgn="ctr"/>
                      <a:r>
                        <a:rPr lang="es-CO" sz="900" b="1" i="0" u="none" strike="noStrike" dirty="0">
                          <a:solidFill>
                            <a:srgbClr val="000000"/>
                          </a:solidFill>
                          <a:latin typeface="Calibri"/>
                        </a:rPr>
                        <a:t>D01.02  APLICACIÓN, ANÁLISIS Y USO DE RESULTADOS DE  LAS EVALUACIONES DE DOCENTES Y DIRECTIVOS DOCENTES DE ESTABLECIMIENTOS EDUCATIVOS OFICIALES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CO" sz="900" b="0" i="0" u="none" strike="noStrike">
                          <a:solidFill>
                            <a:srgbClr val="000000"/>
                          </a:solidFill>
                          <a:latin typeface="Calibri"/>
                        </a:rPr>
                        <a:t>1. Recopilar Actas de socializacion de organización de la evaluacion de desempeño con actas de asistencia 2011 en medio fisico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300791">
                <a:tc vMerge="1">
                  <a:txBody>
                    <a:bodyPr/>
                    <a:lstStyle/>
                    <a:p>
                      <a:endParaRPr lang="es-CO"/>
                    </a:p>
                  </a:txBody>
                  <a:tcPr/>
                </a:tc>
                <a:tc>
                  <a:txBody>
                    <a:bodyPr/>
                    <a:lstStyle/>
                    <a:p>
                      <a:pPr algn="l" fontAlgn="b"/>
                      <a:r>
                        <a:rPr lang="es-CO" sz="900" b="0" i="0" u="none" strike="noStrike">
                          <a:solidFill>
                            <a:srgbClr val="000000"/>
                          </a:solidFill>
                          <a:latin typeface="Calibri"/>
                        </a:rPr>
                        <a:t>2. Recopilar datos de los resultados de la evaluacion a docentes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601582">
                <a:tc vMerge="1">
                  <a:txBody>
                    <a:bodyPr/>
                    <a:lstStyle/>
                    <a:p>
                      <a:endParaRPr lang="es-CO"/>
                    </a:p>
                  </a:txBody>
                  <a:tcPr/>
                </a:tc>
                <a:tc>
                  <a:txBody>
                    <a:bodyPr/>
                    <a:lstStyle/>
                    <a:p>
                      <a:pPr algn="l" fontAlgn="b"/>
                      <a:r>
                        <a:rPr lang="es-CO" sz="900" b="0" i="0" u="none" strike="noStrike">
                          <a:solidFill>
                            <a:srgbClr val="000000"/>
                          </a:solidFill>
                          <a:latin typeface="Calibri"/>
                        </a:rPr>
                        <a:t>3. Analisis e interpretacion de los resultados de la evaluacion de desempeño 2011 y socializacion de los resultados con copia de acta de socializacion y asistencia en medio fisico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51187">
                <a:tc vMerge="1">
                  <a:txBody>
                    <a:bodyPr/>
                    <a:lstStyle/>
                    <a:p>
                      <a:endParaRPr lang="es-CO"/>
                    </a:p>
                  </a:txBody>
                  <a:tcPr/>
                </a:tc>
                <a:tc>
                  <a:txBody>
                    <a:bodyPr/>
                    <a:lstStyle/>
                    <a:p>
                      <a:pPr algn="l" fontAlgn="b"/>
                      <a:r>
                        <a:rPr lang="es-CO" sz="900" b="0" i="0" u="none" strike="noStrike">
                          <a:solidFill>
                            <a:srgbClr val="000000"/>
                          </a:solidFill>
                          <a:latin typeface="Calibri"/>
                        </a:rPr>
                        <a:t>4. Recopilar las actas de programacion y organización de la evaluacion de desempeño 2012 y de su asistencia en medio fisico y digital.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300791">
                <a:tc vMerge="1">
                  <a:txBody>
                    <a:bodyPr/>
                    <a:lstStyle/>
                    <a:p>
                      <a:endParaRPr lang="es-CO"/>
                    </a:p>
                  </a:txBody>
                  <a:tcPr/>
                </a:tc>
                <a:tc>
                  <a:txBody>
                    <a:bodyPr/>
                    <a:lstStyle/>
                    <a:p>
                      <a:pPr algn="l" fontAlgn="b"/>
                      <a:r>
                        <a:rPr lang="es-CO" sz="900" b="0" i="0" u="none" strike="noStrike" dirty="0">
                          <a:solidFill>
                            <a:srgbClr val="000000"/>
                          </a:solidFill>
                          <a:latin typeface="Calibri"/>
                        </a:rPr>
                        <a:t>5. Generar </a:t>
                      </a:r>
                      <a:r>
                        <a:rPr lang="es-CO" sz="900" b="0" i="0" u="none" strike="noStrike" dirty="0" smtClean="0">
                          <a:solidFill>
                            <a:srgbClr val="000000"/>
                          </a:solidFill>
                          <a:latin typeface="Calibri"/>
                        </a:rPr>
                        <a:t>análisis </a:t>
                      </a:r>
                      <a:r>
                        <a:rPr lang="es-CO" sz="900" b="0" i="0" u="none" strike="noStrike" dirty="0">
                          <a:solidFill>
                            <a:srgbClr val="000000"/>
                          </a:solidFill>
                          <a:latin typeface="Calibri"/>
                        </a:rPr>
                        <a:t>territorial de la </a:t>
                      </a:r>
                      <a:r>
                        <a:rPr lang="es-CO" sz="900" b="0" i="0" u="none" strike="noStrike" dirty="0" smtClean="0">
                          <a:solidFill>
                            <a:srgbClr val="000000"/>
                          </a:solidFill>
                          <a:latin typeface="Calibri"/>
                        </a:rPr>
                        <a:t>evaluación </a:t>
                      </a:r>
                      <a:r>
                        <a:rPr lang="es-CO" sz="900" b="0" i="0" u="none" strike="noStrike" dirty="0">
                          <a:solidFill>
                            <a:srgbClr val="000000"/>
                          </a:solidFill>
                          <a:latin typeface="Calibri"/>
                        </a:rPr>
                        <a:t>de desempeño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Subtítulo"/>
          <p:cNvSpPr>
            <a:spLocks noGrp="1"/>
          </p:cNvSpPr>
          <p:nvPr>
            <p:ph type="subTitle" idx="1"/>
          </p:nvPr>
        </p:nvSpPr>
        <p:spPr>
          <a:xfrm>
            <a:off x="211411" y="1351401"/>
            <a:ext cx="7456934" cy="565431"/>
          </a:xfrm>
        </p:spPr>
        <p:txBody>
          <a:bodyPr>
            <a:normAutofit/>
          </a:bodyPr>
          <a:lstStyle/>
          <a:p>
            <a:pPr algn="l"/>
            <a:r>
              <a:rPr lang="es-CO" sz="2400" dirty="0" smtClean="0"/>
              <a:t>D01. GESTIÓN DE LA EVALUACIÓN EDUCATIVA</a:t>
            </a:r>
            <a:endParaRPr lang="es-CO" sz="2400" dirty="0"/>
          </a:p>
        </p:txBody>
      </p:sp>
      <p:graphicFrame>
        <p:nvGraphicFramePr>
          <p:cNvPr id="7" name="6 Tabla"/>
          <p:cNvGraphicFramePr>
            <a:graphicFrameLocks noGrp="1"/>
          </p:cNvGraphicFramePr>
          <p:nvPr/>
        </p:nvGraphicFramePr>
        <p:xfrm>
          <a:off x="299778" y="1772816"/>
          <a:ext cx="8568952" cy="4824534"/>
        </p:xfrm>
        <a:graphic>
          <a:graphicData uri="http://schemas.openxmlformats.org/drawingml/2006/table">
            <a:tbl>
              <a:tblPr/>
              <a:tblGrid>
                <a:gridCol w="4921769"/>
                <a:gridCol w="3647183"/>
              </a:tblGrid>
              <a:tr h="419525">
                <a:tc rowSpan="7">
                  <a:txBody>
                    <a:bodyPr/>
                    <a:lstStyle/>
                    <a:p>
                      <a:pPr algn="ctr" fontAlgn="ctr"/>
                      <a:r>
                        <a:rPr lang="es-CO" sz="900" b="1" i="0" u="none" strike="noStrike" dirty="0">
                          <a:solidFill>
                            <a:srgbClr val="000000"/>
                          </a:solidFill>
                          <a:latin typeface="Calibri"/>
                        </a:rPr>
                        <a:t>D01.03. ORIENTAR LA RUTA DE MEJORAMIENTO INSTITUCIONAL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CO" sz="900" b="0" i="0" u="none" strike="noStrike">
                          <a:solidFill>
                            <a:srgbClr val="000000"/>
                          </a:solidFill>
                          <a:latin typeface="Calibri"/>
                        </a:rPr>
                        <a:t>1.Solicitar a los Establecimientos Educativos la Autoevaluación Institucional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09762">
                <a:tc vMerge="1">
                  <a:txBody>
                    <a:bodyPr/>
                    <a:lstStyle/>
                    <a:p>
                      <a:endParaRPr lang="es-CO"/>
                    </a:p>
                  </a:txBody>
                  <a:tcPr/>
                </a:tc>
                <a:tc>
                  <a:txBody>
                    <a:bodyPr/>
                    <a:lstStyle/>
                    <a:p>
                      <a:pPr algn="l" fontAlgn="b"/>
                      <a:r>
                        <a:rPr lang="es-CO" sz="900" b="0" i="0" u="none" strike="noStrike">
                          <a:solidFill>
                            <a:srgbClr val="000000"/>
                          </a:solidFill>
                          <a:latin typeface="Calibri"/>
                        </a:rPr>
                        <a:t>2. Analizar las Autoevaluaciones Institucionles de cada EE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09762">
                <a:tc vMerge="1">
                  <a:txBody>
                    <a:bodyPr/>
                    <a:lstStyle/>
                    <a:p>
                      <a:endParaRPr lang="es-CO"/>
                    </a:p>
                  </a:txBody>
                  <a:tcPr/>
                </a:tc>
                <a:tc>
                  <a:txBody>
                    <a:bodyPr/>
                    <a:lstStyle/>
                    <a:p>
                      <a:pPr algn="l" fontAlgn="b"/>
                      <a:r>
                        <a:rPr lang="es-CO" sz="900" b="0" i="0" u="none" strike="noStrike">
                          <a:solidFill>
                            <a:srgbClr val="000000"/>
                          </a:solidFill>
                          <a:latin typeface="Calibri"/>
                        </a:rPr>
                        <a:t>Definir el perfil institucional dependiendo del analisis.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19525">
                <a:tc vMerge="1">
                  <a:txBody>
                    <a:bodyPr/>
                    <a:lstStyle/>
                    <a:p>
                      <a:endParaRPr lang="es-CO"/>
                    </a:p>
                  </a:txBody>
                  <a:tcPr/>
                </a:tc>
                <a:tc>
                  <a:txBody>
                    <a:bodyPr/>
                    <a:lstStyle/>
                    <a:p>
                      <a:pPr algn="l" fontAlgn="b"/>
                      <a:r>
                        <a:rPr lang="es-CO" sz="900" b="0" i="0" u="none" strike="noStrike">
                          <a:solidFill>
                            <a:srgbClr val="000000"/>
                          </a:solidFill>
                          <a:latin typeface="Calibri"/>
                        </a:rPr>
                        <a:t>3. Informar a traves de oficios las areas y procesos de mayor oportunidad de la ruta de mejoramiento.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09762">
                <a:tc vMerge="1">
                  <a:txBody>
                    <a:bodyPr/>
                    <a:lstStyle/>
                    <a:p>
                      <a:endParaRPr lang="es-CO"/>
                    </a:p>
                  </a:txBody>
                  <a:tcPr/>
                </a:tc>
                <a:tc>
                  <a:txBody>
                    <a:bodyPr/>
                    <a:lstStyle/>
                    <a:p>
                      <a:pPr algn="l" fontAlgn="b"/>
                      <a:r>
                        <a:rPr lang="es-CO" sz="900" b="0" i="0" u="none" strike="noStrike">
                          <a:solidFill>
                            <a:srgbClr val="000000"/>
                          </a:solidFill>
                          <a:latin typeface="Calibri"/>
                        </a:rPr>
                        <a:t>4- Dar copia al grupo PMI.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19525">
                <a:tc vMerge="1">
                  <a:txBody>
                    <a:bodyPr/>
                    <a:lstStyle/>
                    <a:p>
                      <a:endParaRPr lang="es-CO"/>
                    </a:p>
                  </a:txBody>
                  <a:tcPr/>
                </a:tc>
                <a:tc>
                  <a:txBody>
                    <a:bodyPr/>
                    <a:lstStyle/>
                    <a:p>
                      <a:pPr algn="l" fontAlgn="b"/>
                      <a:r>
                        <a:rPr lang="es-CO" sz="900" b="0" i="0" u="none" strike="noStrike" dirty="0">
                          <a:solidFill>
                            <a:srgbClr val="000000"/>
                          </a:solidFill>
                          <a:latin typeface="Calibri"/>
                        </a:rPr>
                        <a:t>5. Realizar consolidado del </a:t>
                      </a:r>
                      <a:r>
                        <a:rPr lang="es-CO" sz="900" b="0" i="0" u="none" strike="noStrike" dirty="0" err="1">
                          <a:solidFill>
                            <a:srgbClr val="000000"/>
                          </a:solidFill>
                          <a:latin typeface="Calibri"/>
                        </a:rPr>
                        <a:t>analisis</a:t>
                      </a:r>
                      <a:r>
                        <a:rPr lang="es-CO" sz="900" b="0" i="0" u="none" strike="noStrike" dirty="0">
                          <a:solidFill>
                            <a:srgbClr val="000000"/>
                          </a:solidFill>
                          <a:latin typeface="Calibri"/>
                        </a:rPr>
                        <a:t> e interpretación de la Autoevaluación a nivel territorial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09762">
                <a:tc vMerge="1">
                  <a:txBody>
                    <a:bodyPr/>
                    <a:lstStyle/>
                    <a:p>
                      <a:endParaRPr lang="es-CO"/>
                    </a:p>
                  </a:txBody>
                  <a:tcPr/>
                </a:tc>
                <a:tc>
                  <a:txBody>
                    <a:bodyPr/>
                    <a:lstStyle/>
                    <a:p>
                      <a:pPr algn="l" fontAlgn="b"/>
                      <a:r>
                        <a:rPr lang="es-CO" sz="900" b="0" i="0" u="none" strike="noStrike">
                          <a:solidFill>
                            <a:srgbClr val="000000"/>
                          </a:solidFill>
                          <a:latin typeface="Calibri"/>
                        </a:rPr>
                        <a:t>6. Entregar al lider de la oficina de calidad.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19525">
                <a:tc rowSpan="7">
                  <a:txBody>
                    <a:bodyPr/>
                    <a:lstStyle/>
                    <a:p>
                      <a:pPr algn="ctr" fontAlgn="ctr"/>
                      <a:r>
                        <a:rPr lang="es-CO" sz="900" b="1" i="0" u="none" strike="noStrike">
                          <a:solidFill>
                            <a:srgbClr val="000000"/>
                          </a:solidFill>
                          <a:latin typeface="Calibri"/>
                        </a:rPr>
                        <a:t>D01.04. ELABORAR LA CARACTERIZACION Y EL PERFIL DEL SECTOR EDUCATIVO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5B3D7"/>
                    </a:solidFill>
                  </a:tcPr>
                </a:tc>
                <a:tc>
                  <a:txBody>
                    <a:bodyPr/>
                    <a:lstStyle/>
                    <a:p>
                      <a:pPr algn="l" fontAlgn="b"/>
                      <a:r>
                        <a:rPr lang="es-CO" sz="900" b="0" i="0" u="none" strike="noStrike">
                          <a:solidFill>
                            <a:srgbClr val="000000"/>
                          </a:solidFill>
                          <a:latin typeface="Calibri"/>
                        </a:rPr>
                        <a:t>Solicitar consolidado, Analisis e interpretación de la prueva saber 5°, 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19525">
                <a:tc vMerge="1">
                  <a:txBody>
                    <a:bodyPr/>
                    <a:lstStyle/>
                    <a:p>
                      <a:endParaRPr lang="es-CO"/>
                    </a:p>
                  </a:txBody>
                  <a:tcPr/>
                </a:tc>
                <a:tc>
                  <a:txBody>
                    <a:bodyPr/>
                    <a:lstStyle/>
                    <a:p>
                      <a:pPr algn="l" fontAlgn="b"/>
                      <a:r>
                        <a:rPr lang="es-CO" sz="900" b="0" i="0" u="none" strike="noStrike">
                          <a:solidFill>
                            <a:srgbClr val="000000"/>
                          </a:solidFill>
                          <a:latin typeface="Calibri"/>
                        </a:rPr>
                        <a:t>solicitar consolidado, Analisis e interpretación de la prueva saber 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629287">
                <a:tc vMerge="1">
                  <a:txBody>
                    <a:bodyPr/>
                    <a:lstStyle/>
                    <a:p>
                      <a:endParaRPr lang="es-CO"/>
                    </a:p>
                  </a:txBody>
                  <a:tcPr/>
                </a:tc>
                <a:tc>
                  <a:txBody>
                    <a:bodyPr/>
                    <a:lstStyle/>
                    <a:p>
                      <a:pPr algn="l" fontAlgn="b"/>
                      <a:r>
                        <a:rPr lang="es-CO" sz="900" b="0" i="0" u="none" strike="noStrike">
                          <a:solidFill>
                            <a:srgbClr val="000000"/>
                          </a:solidFill>
                          <a:latin typeface="Calibri"/>
                        </a:rPr>
                        <a:t>Solicitar Consolidado, analisis e interpretación de la autoevaluación anual de desempeño de los docentes y directivos docentes.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19525">
                <a:tc vMerge="1">
                  <a:txBody>
                    <a:bodyPr/>
                    <a:lstStyle/>
                    <a:p>
                      <a:endParaRPr lang="es-CO"/>
                    </a:p>
                  </a:txBody>
                  <a:tcPr/>
                </a:tc>
                <a:tc>
                  <a:txBody>
                    <a:bodyPr/>
                    <a:lstStyle/>
                    <a:p>
                      <a:pPr algn="l" fontAlgn="b"/>
                      <a:r>
                        <a:rPr lang="es-CO" sz="900" b="0" i="0" u="none" strike="noStrike">
                          <a:solidFill>
                            <a:srgbClr val="000000"/>
                          </a:solidFill>
                          <a:latin typeface="Calibri"/>
                        </a:rPr>
                        <a:t>Solicitud consolidado del analisis e interpretación de la autoevaluación institucional del año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419525">
                <a:tc vMerge="1">
                  <a:txBody>
                    <a:bodyPr/>
                    <a:lstStyle/>
                    <a:p>
                      <a:endParaRPr lang="es-CO"/>
                    </a:p>
                  </a:txBody>
                  <a:tcPr/>
                </a:tc>
                <a:tc>
                  <a:txBody>
                    <a:bodyPr/>
                    <a:lstStyle/>
                    <a:p>
                      <a:pPr algn="l" fontAlgn="b"/>
                      <a:r>
                        <a:rPr lang="es-CO" sz="900" b="0" i="0" u="none" strike="noStrike">
                          <a:solidFill>
                            <a:srgbClr val="000000"/>
                          </a:solidFill>
                          <a:latin typeface="Calibri"/>
                        </a:rPr>
                        <a:t>Analis e interpretación de los planes de mejoramiento (PMI)DEL AÑO 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09762">
                <a:tc vMerge="1">
                  <a:txBody>
                    <a:bodyPr/>
                    <a:lstStyle/>
                    <a:p>
                      <a:endParaRPr lang="es-CO"/>
                    </a:p>
                  </a:txBody>
                  <a:tcPr/>
                </a:tc>
                <a:tc>
                  <a:txBody>
                    <a:bodyPr/>
                    <a:lstStyle/>
                    <a:p>
                      <a:pPr algn="l" fontAlgn="b"/>
                      <a:r>
                        <a:rPr lang="es-CO" sz="900" b="0" i="0" u="none" strike="noStrike">
                          <a:solidFill>
                            <a:srgbClr val="000000"/>
                          </a:solidFill>
                          <a:latin typeface="Calibri"/>
                        </a:rPr>
                        <a:t>Segimiento al sistema institucional de educación(SIEE).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09762">
                <a:tc vMerge="1">
                  <a:txBody>
                    <a:bodyPr/>
                    <a:lstStyle/>
                    <a:p>
                      <a:endParaRPr lang="es-CO"/>
                    </a:p>
                  </a:txBody>
                  <a:tcPr/>
                </a:tc>
                <a:tc>
                  <a:txBody>
                    <a:bodyPr/>
                    <a:lstStyle/>
                    <a:p>
                      <a:pPr algn="l" fontAlgn="b"/>
                      <a:r>
                        <a:rPr lang="es-CO" sz="900" b="0" i="0" u="none" strike="noStrike" dirty="0">
                          <a:solidFill>
                            <a:srgbClr val="000000"/>
                          </a:solidFill>
                          <a:latin typeface="Calibri"/>
                        </a:rPr>
                        <a:t>Caracterizar el perfil territorial del sector municipal.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Subtítulo"/>
          <p:cNvSpPr>
            <a:spLocks noGrp="1"/>
          </p:cNvSpPr>
          <p:nvPr>
            <p:ph type="subTitle" idx="1"/>
          </p:nvPr>
        </p:nvSpPr>
        <p:spPr>
          <a:xfrm>
            <a:off x="211410" y="1351401"/>
            <a:ext cx="8753077" cy="565431"/>
          </a:xfrm>
        </p:spPr>
        <p:txBody>
          <a:bodyPr>
            <a:noAutofit/>
          </a:bodyPr>
          <a:lstStyle/>
          <a:p>
            <a:pPr algn="l"/>
            <a:r>
              <a:rPr lang="es-CO" sz="2400" dirty="0" smtClean="0"/>
              <a:t>D02. GARANTIZAR EL MEJORAMIENTO CONTINUO DE LAS INSTITUCIONES EDUCATIVA</a:t>
            </a:r>
            <a:endParaRPr lang="es-CO" sz="2400" dirty="0"/>
          </a:p>
        </p:txBody>
      </p:sp>
      <p:graphicFrame>
        <p:nvGraphicFramePr>
          <p:cNvPr id="6" name="5 Tabla"/>
          <p:cNvGraphicFramePr>
            <a:graphicFrameLocks noGrp="1"/>
          </p:cNvGraphicFramePr>
          <p:nvPr/>
        </p:nvGraphicFramePr>
        <p:xfrm>
          <a:off x="276028" y="2132856"/>
          <a:ext cx="8688460" cy="4536509"/>
        </p:xfrm>
        <a:graphic>
          <a:graphicData uri="http://schemas.openxmlformats.org/drawingml/2006/table">
            <a:tbl>
              <a:tblPr/>
              <a:tblGrid>
                <a:gridCol w="4990411"/>
                <a:gridCol w="3698049"/>
              </a:tblGrid>
              <a:tr h="378043">
                <a:tc rowSpan="7">
                  <a:txBody>
                    <a:bodyPr/>
                    <a:lstStyle/>
                    <a:p>
                      <a:pPr algn="ctr" fontAlgn="ctr"/>
                      <a:r>
                        <a:rPr lang="es-CO" sz="900" b="1" i="0" u="none" strike="noStrike" dirty="0">
                          <a:solidFill>
                            <a:srgbClr val="000000"/>
                          </a:solidFill>
                          <a:latin typeface="Calibri"/>
                        </a:rPr>
                        <a:t> </a:t>
                      </a:r>
                    </a:p>
                    <a:p>
                      <a:pPr algn="ctr" fontAlgn="ctr"/>
                      <a:r>
                        <a:rPr lang="es-CO" sz="900" b="1" i="0" u="none" strike="noStrike" dirty="0">
                          <a:solidFill>
                            <a:srgbClr val="000000"/>
                          </a:solidFill>
                          <a:latin typeface="Calibri"/>
                        </a:rPr>
                        <a:t> </a:t>
                      </a:r>
                    </a:p>
                    <a:p>
                      <a:pPr algn="ctr" fontAlgn="ctr"/>
                      <a:r>
                        <a:rPr lang="es-CO" sz="900" b="1" i="0" u="none" strike="noStrike" dirty="0">
                          <a:solidFill>
                            <a:srgbClr val="000000"/>
                          </a:solidFill>
                          <a:latin typeface="Calibri"/>
                        </a:rPr>
                        <a:t> </a:t>
                      </a:r>
                    </a:p>
                    <a:p>
                      <a:pPr algn="ctr" fontAlgn="ctr"/>
                      <a:r>
                        <a:rPr lang="es-CO" sz="900" b="1" i="0" u="none" strike="noStrike" dirty="0">
                          <a:solidFill>
                            <a:srgbClr val="000000"/>
                          </a:solidFill>
                          <a:latin typeface="Calibri"/>
                        </a:rPr>
                        <a:t>D02.01. GESTIONAR EL PLAN DE APOYO AL MEJORAMIENTO - PAM</a:t>
                      </a:r>
                    </a:p>
                    <a:p>
                      <a:pPr algn="ctr" fontAlgn="ctr"/>
                      <a:r>
                        <a:rPr lang="es-CO" sz="900" b="1" i="0" u="none" strike="noStrike" dirty="0">
                          <a:solidFill>
                            <a:srgbClr val="000000"/>
                          </a:solidFill>
                          <a:latin typeface="Calibri"/>
                        </a:rPr>
                        <a:t> </a:t>
                      </a:r>
                    </a:p>
                    <a:p>
                      <a:pPr algn="ctr" fontAlgn="ctr"/>
                      <a:r>
                        <a:rPr lang="es-CO" sz="900" b="1" i="0" u="none" strike="noStrike" dirty="0">
                          <a:solidFill>
                            <a:srgbClr val="000000"/>
                          </a:solidFill>
                          <a:latin typeface="Calibri"/>
                        </a:rPr>
                        <a:t> </a:t>
                      </a:r>
                    </a:p>
                    <a:p>
                      <a:pPr algn="ctr" fontAlgn="ctr"/>
                      <a:r>
                        <a:rPr lang="es-CO" sz="900" b="1"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Consolidacion, Analisis e interpretacion de la caracterizacion y perfil territorial.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378043">
                <a:tc vMerge="1">
                  <a:txBody>
                    <a:bodyPr/>
                    <a:lstStyle/>
                    <a:p>
                      <a:pPr algn="ctr" fontAlgn="ctr"/>
                      <a:endParaRPr lang="es-CO" sz="9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s-CO" sz="900" b="0" i="0" u="none" strike="noStrike">
                          <a:solidFill>
                            <a:srgbClr val="000000"/>
                          </a:solidFill>
                          <a:latin typeface="Calibri"/>
                        </a:rPr>
                        <a:t>Identificacion de las nesecidades basicas con relacion a los indicadores.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pPr algn="ctr" fontAlgn="ctr"/>
                      <a:endParaRPr lang="es-CO" sz="9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s-CO" sz="900" b="0" i="0" u="none" strike="noStrike">
                          <a:solidFill>
                            <a:srgbClr val="000000"/>
                          </a:solidFill>
                          <a:latin typeface="Calibri"/>
                        </a:rPr>
                        <a:t>Priorizacion de las oportunidades de mejoramiento.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pPr algn="ctr" fontAlgn="ctr"/>
                      <a:endParaRPr lang="es-CO" sz="9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pPr algn="ctr" fontAlgn="ctr"/>
                      <a:endParaRPr lang="es-CO" sz="9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pPr algn="ctr" fontAlgn="ctr"/>
                      <a:endParaRPr lang="es-CO" sz="9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AC090"/>
                    </a:solidFill>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pPr algn="ctr" fontAlgn="ctr"/>
                      <a:endParaRPr lang="es-CO" sz="9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rowSpan="3">
                  <a:txBody>
                    <a:bodyPr/>
                    <a:lstStyle/>
                    <a:p>
                      <a:pPr algn="ctr" fontAlgn="ctr"/>
                      <a:r>
                        <a:rPr lang="es-CO" sz="900" b="1" i="0" u="none" strike="noStrike">
                          <a:solidFill>
                            <a:srgbClr val="000000"/>
                          </a:solidFill>
                          <a:latin typeface="Calibri"/>
                        </a:rPr>
                        <a:t>D02.02. APOYAR LA  GESTIÓN DEL PROYECTO</a:t>
                      </a:r>
                      <a:br>
                        <a:rPr lang="es-CO" sz="900" b="1" i="0" u="none" strike="noStrike">
                          <a:solidFill>
                            <a:srgbClr val="000000"/>
                          </a:solidFill>
                          <a:latin typeface="Calibri"/>
                        </a:rPr>
                      </a:br>
                      <a:r>
                        <a:rPr lang="es-CO" sz="900" b="1" i="0" u="none" strike="noStrike">
                          <a:solidFill>
                            <a:srgbClr val="000000"/>
                          </a:solidFill>
                          <a:latin typeface="Calibri"/>
                        </a:rPr>
                        <a:t> EDUCATIVO - PEI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1. Solicitar Proyecto Educativos Institucional PEI</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2. Solicitar el perfil Institucional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3. Programar asistencia tecnica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rowSpan="9">
                  <a:txBody>
                    <a:bodyPr/>
                    <a:lstStyle/>
                    <a:p>
                      <a:pPr algn="ctr" fontAlgn="ctr"/>
                      <a:r>
                        <a:rPr lang="es-CO" sz="900" b="1" i="0" u="none" strike="noStrike" dirty="0">
                          <a:solidFill>
                            <a:srgbClr val="000000"/>
                          </a:solidFill>
                          <a:latin typeface="Calibri"/>
                        </a:rPr>
                        <a:t>D02.03. APOYAR LA GESTIÓN DE LOS PLANES DE </a:t>
                      </a:r>
                      <a:br>
                        <a:rPr lang="es-CO" sz="900" b="1" i="0" u="none" strike="noStrike" dirty="0">
                          <a:solidFill>
                            <a:srgbClr val="000000"/>
                          </a:solidFill>
                          <a:latin typeface="Calibri"/>
                        </a:rPr>
                      </a:br>
                      <a:r>
                        <a:rPr lang="es-CO" sz="900" b="1" i="0" u="none" strike="noStrike" dirty="0">
                          <a:solidFill>
                            <a:srgbClr val="000000"/>
                          </a:solidFill>
                          <a:latin typeface="Calibri"/>
                        </a:rPr>
                        <a:t>MEJORAMIENTO INSTITUCIONAL - PMI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AC090"/>
                    </a:solidFill>
                  </a:tcPr>
                </a:tc>
                <a:tc>
                  <a:txBody>
                    <a:bodyPr/>
                    <a:lstStyle/>
                    <a:p>
                      <a:pPr algn="l" fontAlgn="b"/>
                      <a:r>
                        <a:rPr lang="es-CO" sz="900" b="0" i="0" u="none" strike="noStrike">
                          <a:solidFill>
                            <a:srgbClr val="000000"/>
                          </a:solidFill>
                          <a:latin typeface="Calibri"/>
                        </a:rPr>
                        <a:t>Solicitar el PMI a todos los establesimientos Educativos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378043">
                <a:tc vMerge="1">
                  <a:txBody>
                    <a:bodyPr/>
                    <a:lstStyle/>
                    <a:p>
                      <a:endParaRPr lang="es-CO"/>
                    </a:p>
                  </a:txBody>
                  <a:tcPr/>
                </a:tc>
                <a:tc>
                  <a:txBody>
                    <a:bodyPr/>
                    <a:lstStyle/>
                    <a:p>
                      <a:pPr algn="l" fontAlgn="b"/>
                      <a:r>
                        <a:rPr lang="es-CO" sz="900" b="0" i="0" u="none" strike="noStrike" dirty="0">
                          <a:solidFill>
                            <a:srgbClr val="000000"/>
                          </a:solidFill>
                          <a:latin typeface="Calibri"/>
                        </a:rPr>
                        <a:t>solicitar al grupo de perfil institucional la Auto </a:t>
                      </a:r>
                      <a:r>
                        <a:rPr lang="es-CO" sz="900" b="0" i="0" u="none" strike="noStrike" dirty="0" err="1">
                          <a:solidFill>
                            <a:srgbClr val="000000"/>
                          </a:solidFill>
                          <a:latin typeface="Calibri"/>
                        </a:rPr>
                        <a:t>evaluacion</a:t>
                      </a:r>
                      <a:r>
                        <a:rPr lang="es-CO" sz="900" b="0" i="0" u="none" strike="noStrike" dirty="0">
                          <a:solidFill>
                            <a:srgbClr val="000000"/>
                          </a:solidFill>
                          <a:latin typeface="Calibri"/>
                        </a:rPr>
                        <a:t> de desempeño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Analizar el PMI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Analizar la Auto evaluacion de desempeño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378043">
                <a:tc vMerge="1">
                  <a:txBody>
                    <a:bodyPr/>
                    <a:lstStyle/>
                    <a:p>
                      <a:endParaRPr lang="es-CO"/>
                    </a:p>
                  </a:txBody>
                  <a:tcPr/>
                </a:tc>
                <a:tc>
                  <a:txBody>
                    <a:bodyPr/>
                    <a:lstStyle/>
                    <a:p>
                      <a:pPr algn="l" fontAlgn="b"/>
                      <a:r>
                        <a:rPr lang="es-CO" sz="900" b="0" i="0" u="none" strike="noStrike">
                          <a:solidFill>
                            <a:srgbClr val="000000"/>
                          </a:solidFill>
                          <a:latin typeface="Calibri"/>
                        </a:rPr>
                        <a:t>comparar si el PMI cumple con lo establecido en la Autoevaluacion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Solicitar al subproceso D01.01 el Analisis de la evaluacion SIE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89021">
                <a:tc vMerge="1">
                  <a:txBody>
                    <a:bodyPr/>
                    <a:lstStyle/>
                    <a:p>
                      <a:endParaRPr lang="es-CO"/>
                    </a:p>
                  </a:txBody>
                  <a:tcPr/>
                </a:tc>
                <a:tc>
                  <a:txBody>
                    <a:bodyPr/>
                    <a:lstStyle/>
                    <a:p>
                      <a:pPr algn="l" fontAlgn="b"/>
                      <a:r>
                        <a:rPr lang="es-CO" sz="900" b="0" i="0" u="none" strike="noStrike">
                          <a:solidFill>
                            <a:srgbClr val="000000"/>
                          </a:solidFill>
                          <a:latin typeface="Calibri"/>
                        </a:rPr>
                        <a:t>Comparar si el PMI Cumple con lo establecido con SIE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378043">
                <a:tc vMerge="1">
                  <a:txBody>
                    <a:bodyPr/>
                    <a:lstStyle/>
                    <a:p>
                      <a:endParaRPr lang="es-CO"/>
                    </a:p>
                  </a:txBody>
                  <a:tcPr/>
                </a:tc>
                <a:tc>
                  <a:txBody>
                    <a:bodyPr/>
                    <a:lstStyle/>
                    <a:p>
                      <a:pPr algn="l" fontAlgn="t"/>
                      <a:r>
                        <a:rPr lang="es-CO" sz="900" b="0" i="0" u="none" strike="noStrike" dirty="0">
                          <a:solidFill>
                            <a:srgbClr val="000000"/>
                          </a:solidFill>
                          <a:latin typeface="Calibri"/>
                        </a:rPr>
                        <a:t>entregarle  las oportunidades detectadas en el </a:t>
                      </a:r>
                      <a:r>
                        <a:rPr lang="es-CO" sz="900" b="0" i="0" u="none" strike="noStrike" dirty="0" smtClean="0">
                          <a:solidFill>
                            <a:srgbClr val="000000"/>
                          </a:solidFill>
                          <a:latin typeface="Calibri"/>
                        </a:rPr>
                        <a:t>área </a:t>
                      </a:r>
                      <a:r>
                        <a:rPr lang="es-CO" sz="900" b="0" i="0" u="none" strike="noStrike" dirty="0">
                          <a:solidFill>
                            <a:srgbClr val="000000"/>
                          </a:solidFill>
                          <a:latin typeface="Calibri"/>
                        </a:rPr>
                        <a:t>de </a:t>
                      </a:r>
                      <a:r>
                        <a:rPr lang="es-CO" sz="900" b="0" i="0" u="none" strike="noStrike" dirty="0" smtClean="0">
                          <a:solidFill>
                            <a:srgbClr val="000000"/>
                          </a:solidFill>
                          <a:latin typeface="Calibri"/>
                        </a:rPr>
                        <a:t>gestión académica  </a:t>
                      </a:r>
                      <a:r>
                        <a:rPr lang="es-CO" sz="900" b="0" i="0" u="none" strike="noStrike" dirty="0">
                          <a:solidFill>
                            <a:srgbClr val="000000"/>
                          </a:solidFill>
                          <a:latin typeface="Calibri"/>
                        </a:rPr>
                        <a:t>al de </a:t>
                      </a:r>
                      <a:r>
                        <a:rPr lang="es-CO" sz="900" b="0" i="0" u="none" strike="noStrike" dirty="0" smtClean="0">
                          <a:solidFill>
                            <a:srgbClr val="000000"/>
                          </a:solidFill>
                          <a:latin typeface="Calibri"/>
                        </a:rPr>
                        <a:t>formación </a:t>
                      </a:r>
                      <a:r>
                        <a:rPr lang="es-CO" sz="900" b="0" i="0" u="none" strike="noStrike" dirty="0">
                          <a:solidFill>
                            <a:srgbClr val="000000"/>
                          </a:solidFill>
                          <a:latin typeface="Calibri"/>
                        </a:rPr>
                        <a:t>Docente territorial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CD5B4"/>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LOGOTIPO NUEVO.jpg"/>
          <p:cNvPicPr>
            <a:picLocks noChangeAspect="1"/>
          </p:cNvPicPr>
          <p:nvPr/>
        </p:nvPicPr>
        <p:blipFill>
          <a:blip r:embed="rId2" cstate="print"/>
          <a:stretch>
            <a:fillRect/>
          </a:stretch>
        </p:blipFill>
        <p:spPr>
          <a:xfrm>
            <a:off x="14032" y="28136"/>
            <a:ext cx="6264696" cy="1507835"/>
          </a:xfrm>
          <a:prstGeom prst="rect">
            <a:avLst/>
          </a:prstGeom>
        </p:spPr>
      </p:pic>
      <p:sp>
        <p:nvSpPr>
          <p:cNvPr id="4" name="3 Subtítulo"/>
          <p:cNvSpPr>
            <a:spLocks noGrp="1"/>
          </p:cNvSpPr>
          <p:nvPr>
            <p:ph type="subTitle" idx="1"/>
          </p:nvPr>
        </p:nvSpPr>
        <p:spPr>
          <a:xfrm>
            <a:off x="211410" y="1351401"/>
            <a:ext cx="8753077" cy="565431"/>
          </a:xfrm>
        </p:spPr>
        <p:txBody>
          <a:bodyPr>
            <a:noAutofit/>
          </a:bodyPr>
          <a:lstStyle/>
          <a:p>
            <a:pPr algn="l"/>
            <a:r>
              <a:rPr lang="es-CO" sz="2400" dirty="0" smtClean="0"/>
              <a:t>D02. GARANTIZAR EL MEJORAMIENTO CONTINUO DE LAS INSTITUCIONES EDUCATIVA</a:t>
            </a:r>
            <a:endParaRPr lang="es-CO" sz="2400" dirty="0"/>
          </a:p>
        </p:txBody>
      </p:sp>
      <p:graphicFrame>
        <p:nvGraphicFramePr>
          <p:cNvPr id="7" name="6 Tabla"/>
          <p:cNvGraphicFramePr>
            <a:graphicFrameLocks noGrp="1"/>
          </p:cNvGraphicFramePr>
          <p:nvPr/>
        </p:nvGraphicFramePr>
        <p:xfrm>
          <a:off x="251520" y="2060848"/>
          <a:ext cx="8640960" cy="4608509"/>
        </p:xfrm>
        <a:graphic>
          <a:graphicData uri="http://schemas.openxmlformats.org/drawingml/2006/table">
            <a:tbl>
              <a:tblPr/>
              <a:tblGrid>
                <a:gridCol w="4963129"/>
                <a:gridCol w="3677831"/>
              </a:tblGrid>
              <a:tr h="255384">
                <a:tc rowSpan="8">
                  <a:txBody>
                    <a:bodyPr/>
                    <a:lstStyle/>
                    <a:p>
                      <a:pPr algn="ctr" fontAlgn="ctr"/>
                      <a:r>
                        <a:rPr lang="es-CO" sz="900" b="1" i="0" u="none" strike="noStrike" dirty="0">
                          <a:solidFill>
                            <a:srgbClr val="000000"/>
                          </a:solidFill>
                          <a:latin typeface="Calibri"/>
                        </a:rPr>
                        <a:t>DO2.04. DEFINIR, EJECUTAR Y HACER SEGUIMIENTO A LOS</a:t>
                      </a:r>
                      <a:br>
                        <a:rPr lang="es-CO" sz="900" b="1" i="0" u="none" strike="noStrike" dirty="0">
                          <a:solidFill>
                            <a:srgbClr val="000000"/>
                          </a:solidFill>
                          <a:latin typeface="Calibri"/>
                        </a:rPr>
                      </a:br>
                      <a:r>
                        <a:rPr lang="es-CO" sz="900" b="1" i="0" u="none" strike="noStrike" dirty="0">
                          <a:solidFill>
                            <a:srgbClr val="000000"/>
                          </a:solidFill>
                          <a:latin typeface="Calibri"/>
                        </a:rPr>
                        <a:t> PLANES TERRITORIALES DE FORMACIÓN DOCENTE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1. Solicitar el analisis y resultado de evaluación de desempeño docentes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0209">
                <a:tc vMerge="1">
                  <a:txBody>
                    <a:bodyPr/>
                    <a:lstStyle/>
                    <a:p>
                      <a:endParaRPr lang="es-CO"/>
                    </a:p>
                  </a:txBody>
                  <a:tcPr/>
                </a:tc>
                <a:tc>
                  <a:txBody>
                    <a:bodyPr/>
                    <a:lstStyle/>
                    <a:p>
                      <a:pPr algn="l" fontAlgn="b"/>
                      <a:r>
                        <a:rPr lang="es-CO" sz="900" b="0" i="0" u="none" strike="noStrike">
                          <a:solidFill>
                            <a:srgbClr val="000000"/>
                          </a:solidFill>
                          <a:latin typeface="Calibri"/>
                        </a:rPr>
                        <a:t>2. Inferir las oportunidades de formación del analisis de la evaluación de desempeño de docente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3. Inferir el analisis de las pruebas saber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0209">
                <a:tc vMerge="1">
                  <a:txBody>
                    <a:bodyPr/>
                    <a:lstStyle/>
                    <a:p>
                      <a:endParaRPr lang="es-CO"/>
                    </a:p>
                  </a:txBody>
                  <a:tcPr/>
                </a:tc>
                <a:tc>
                  <a:txBody>
                    <a:bodyPr/>
                    <a:lstStyle/>
                    <a:p>
                      <a:pPr algn="l" fontAlgn="b"/>
                      <a:r>
                        <a:rPr lang="es-CO" sz="900" b="0" i="0" u="none" strike="noStrike">
                          <a:solidFill>
                            <a:srgbClr val="000000"/>
                          </a:solidFill>
                          <a:latin typeface="Calibri"/>
                        </a:rPr>
                        <a:t>4. solicitar al lider de oficina el acto administrativo y directivo en la cual se creo el comité docente.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5. Recopilar actas de sección y convocatoria.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6. Formular cronograma de reunión.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7. Actas para evaluar propuestas.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8. Actas para la aprovación de las propuestas.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0209">
                <a:tc rowSpan="9">
                  <a:txBody>
                    <a:bodyPr/>
                    <a:lstStyle/>
                    <a:p>
                      <a:pPr algn="ctr" fontAlgn="ctr"/>
                      <a:r>
                        <a:rPr lang="es-CO" sz="900" b="1" i="0" u="none" strike="noStrike">
                          <a:solidFill>
                            <a:srgbClr val="000000"/>
                          </a:solidFill>
                          <a:latin typeface="Calibri"/>
                        </a:rPr>
                        <a:t>D02.05. ORIENTACIÓN DE ESTRATEGIAS PARA IMPLEMENTAR </a:t>
                      </a:r>
                      <a:br>
                        <a:rPr lang="es-CO" sz="900" b="1" i="0" u="none" strike="noStrike">
                          <a:solidFill>
                            <a:srgbClr val="000000"/>
                          </a:solidFill>
                          <a:latin typeface="Calibri"/>
                        </a:rPr>
                      </a:br>
                      <a:r>
                        <a:rPr lang="es-CO" sz="900" b="1" i="0" u="none" strike="noStrike">
                          <a:solidFill>
                            <a:srgbClr val="000000"/>
                          </a:solidFill>
                          <a:latin typeface="Calibri"/>
                        </a:rPr>
                        <a:t>PROYECTOS PEDAGÓGICOS TRANSVERSALES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1. Aplicación y diligenciamiento de la ficha de los proyectos transversales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2. Verificacion de las actas de las mesas de trabajos.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3. Implementacion y desarrollo del proyecto.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4. Asistencia tecnica de acuerdo a la necesidades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0209">
                <a:tc rowSpan="9">
                  <a:txBody>
                    <a:bodyPr/>
                    <a:lstStyle/>
                    <a:p>
                      <a:pPr algn="ctr" fontAlgn="ctr"/>
                      <a:r>
                        <a:rPr lang="es-CO" sz="900" b="1" i="0" u="none" strike="noStrike">
                          <a:solidFill>
                            <a:srgbClr val="000000"/>
                          </a:solidFill>
                          <a:latin typeface="Calibri"/>
                        </a:rPr>
                        <a:t>D02.06. PROMOVER LA ARTICULACIÓN DE LOS </a:t>
                      </a:r>
                      <a:br>
                        <a:rPr lang="es-CO" sz="900" b="1" i="0" u="none" strike="noStrike">
                          <a:solidFill>
                            <a:srgbClr val="000000"/>
                          </a:solidFill>
                          <a:latin typeface="Calibri"/>
                        </a:rPr>
                      </a:br>
                      <a:r>
                        <a:rPr lang="es-CO" sz="900" b="1" i="0" u="none" strike="noStrike">
                          <a:solidFill>
                            <a:srgbClr val="000000"/>
                          </a:solidFill>
                          <a:latin typeface="Calibri"/>
                        </a:rPr>
                        <a:t>NIVELES EDUCATIVOS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l" fontAlgn="b"/>
                      <a:r>
                        <a:rPr lang="es-CO" sz="900" b="0" i="0" u="none" strike="noStrike">
                          <a:solidFill>
                            <a:srgbClr val="000000"/>
                          </a:solidFill>
                          <a:latin typeface="Calibri"/>
                        </a:rPr>
                        <a:t>1. Recopilación de actas de promoción de las politicas de articulación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2. Recopilación de Convenion Sena - Universidad.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3. Elaborarción de una propuesta Municipal de articulación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290209">
                <a:tc vMerge="1">
                  <a:txBody>
                    <a:bodyPr/>
                    <a:lstStyle/>
                    <a:p>
                      <a:endParaRPr lang="es-CO"/>
                    </a:p>
                  </a:txBody>
                  <a:tcPr/>
                </a:tc>
                <a:tc>
                  <a:txBody>
                    <a:bodyPr/>
                    <a:lstStyle/>
                    <a:p>
                      <a:pPr algn="l" fontAlgn="b"/>
                      <a:r>
                        <a:rPr lang="es-CO" sz="900" b="0" i="0" u="none" strike="noStrike">
                          <a:solidFill>
                            <a:srgbClr val="000000"/>
                          </a:solidFill>
                          <a:latin typeface="Calibri"/>
                        </a:rPr>
                        <a:t>4. Recopilación de las actas de Seguimiento de articulación.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9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7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r h="145104">
                <a:tc vMerge="1">
                  <a:txBody>
                    <a:bodyPr/>
                    <a:lstStyle/>
                    <a:p>
                      <a:endParaRPr lang="es-CO"/>
                    </a:p>
                  </a:txBody>
                  <a:tcPr/>
                </a:tc>
                <a:tc>
                  <a:txBody>
                    <a:bodyPr/>
                    <a:lstStyle/>
                    <a:p>
                      <a:pPr algn="l" fontAlgn="b"/>
                      <a:r>
                        <a:rPr lang="es-CO" sz="7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100</TotalTime>
  <Words>2610</Words>
  <Application>Microsoft Office PowerPoint</Application>
  <PresentationFormat>Presentación en pantalla (4:3)</PresentationFormat>
  <Paragraphs>319</Paragraphs>
  <Slides>24</Slides>
  <Notes>0</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Concurrencia</vt:lpstr>
      <vt:lpstr>PROCESO DE MODERNIZACION Y CERTIFICACION DE LA OFICINA DE CALIDAD</vt:lpstr>
      <vt:lpstr>¿Cómo nos organizamos para enfrentar el reto?</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¿Cómo planeamos el proceso?</vt:lpstr>
      <vt:lpstr>Diapositiva 16</vt:lpstr>
      <vt:lpstr>Diapositiva 17</vt:lpstr>
      <vt:lpstr>Diapositiva 18</vt:lpstr>
      <vt:lpstr>Diapositiva 19</vt:lpstr>
      <vt:lpstr>¿Que Resultados se han Obtenido Frente a la Planeación?</vt:lpstr>
      <vt:lpstr>¿Que Resultados se han Obtenido Frente a la Planeación?</vt:lpstr>
      <vt:lpstr>¿Que Resultados se han Obtenido Frente a la Planeación?</vt:lpstr>
      <vt:lpstr>Diapositiva 23</vt:lpstr>
      <vt:lpstr>Diapositiva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PROCESO DE MODERNIZACION DE LA OFICINA DE CALIDAD</dc:title>
  <dc:creator>usuario</dc:creator>
  <cp:lastModifiedBy>usuario</cp:lastModifiedBy>
  <cp:revision>26</cp:revision>
  <dcterms:created xsi:type="dcterms:W3CDTF">2012-07-27T15:57:37Z</dcterms:created>
  <dcterms:modified xsi:type="dcterms:W3CDTF">2012-10-25T14:19:39Z</dcterms:modified>
</cp:coreProperties>
</file>